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67" r:id="rId4"/>
    <p:sldMasterId id="2147483670" r:id="rId5"/>
  </p:sldMasterIdLst>
  <p:notesMasterIdLst>
    <p:notesMasterId r:id="rId77"/>
  </p:notesMasterIdLst>
  <p:sldIdLst>
    <p:sldId id="256" r:id="rId6"/>
    <p:sldId id="257" r:id="rId7"/>
    <p:sldId id="277" r:id="rId8"/>
    <p:sldId id="278" r:id="rId9"/>
    <p:sldId id="258" r:id="rId10"/>
    <p:sldId id="279" r:id="rId11"/>
    <p:sldId id="280" r:id="rId12"/>
    <p:sldId id="281" r:id="rId13"/>
    <p:sldId id="282" r:id="rId14"/>
    <p:sldId id="283" r:id="rId15"/>
    <p:sldId id="284" r:id="rId16"/>
    <p:sldId id="285" r:id="rId17"/>
    <p:sldId id="286" r:id="rId18"/>
    <p:sldId id="287" r:id="rId19"/>
    <p:sldId id="302" r:id="rId20"/>
    <p:sldId id="303" r:id="rId21"/>
    <p:sldId id="304" r:id="rId22"/>
    <p:sldId id="305" r:id="rId23"/>
    <p:sldId id="306" r:id="rId24"/>
    <p:sldId id="307" r:id="rId25"/>
    <p:sldId id="308" r:id="rId26"/>
    <p:sldId id="309"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10" r:id="rId41"/>
    <p:sldId id="311" r:id="rId42"/>
    <p:sldId id="312" r:id="rId43"/>
    <p:sldId id="313" r:id="rId44"/>
    <p:sldId id="260" r:id="rId45"/>
    <p:sldId id="314" r:id="rId46"/>
    <p:sldId id="315" r:id="rId47"/>
    <p:sldId id="316" r:id="rId48"/>
    <p:sldId id="317" r:id="rId49"/>
    <p:sldId id="318" r:id="rId50"/>
    <p:sldId id="319" r:id="rId51"/>
    <p:sldId id="323" r:id="rId52"/>
    <p:sldId id="271"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259" r:id="rId66"/>
    <p:sldId id="270" r:id="rId67"/>
    <p:sldId id="261" r:id="rId68"/>
    <p:sldId id="262" r:id="rId69"/>
    <p:sldId id="263" r:id="rId70"/>
    <p:sldId id="264" r:id="rId71"/>
    <p:sldId id="265" r:id="rId72"/>
    <p:sldId id="266" r:id="rId73"/>
    <p:sldId id="267" r:id="rId74"/>
    <p:sldId id="268" r:id="rId75"/>
    <p:sldId id="26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0"/>
  </p:normalViewPr>
  <p:slideViewPr>
    <p:cSldViewPr snapToGrid="0" snapToObjects="1">
      <p:cViewPr varScale="1">
        <p:scale>
          <a:sx n="108" d="100"/>
          <a:sy n="108" d="100"/>
        </p:scale>
        <p:origin x="67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B1988-C157-1A47-AC3D-435865159F94}" type="datetimeFigureOut">
              <a:rPr lang="en-US" smtClean="0"/>
              <a:t>5/29/2020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0DA00-E83B-224D-8DD4-71EFDB09F623}" type="slidenum">
              <a:rPr lang="en-US" smtClean="0"/>
              <a:t>‹#›</a:t>
            </a:fld>
            <a:endParaRPr lang="en-US"/>
          </a:p>
        </p:txBody>
      </p:sp>
    </p:spTree>
    <p:extLst>
      <p:ext uri="{BB962C8B-B14F-4D97-AF65-F5344CB8AC3E}">
        <p14:creationId xmlns:p14="http://schemas.microsoft.com/office/powerpoint/2010/main" val="118121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0599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48fe5438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48fe5438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94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48fe5438a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48fe5438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99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48fe5438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48fe5438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43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48fe5438a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48fe5438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72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179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6f8928ad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6f8928a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3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6f8928ad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6f8928ad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5501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6f8928b43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6f8928b4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43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f8928ad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f8928ad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87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6f8928ad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6f8928ad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48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40b0e5f4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40b0e5f4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78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6f8928ad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6f8928ad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73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6f8928ad0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6f8928ad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550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6f8928ad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6f8928ad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32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6f8928b4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6f8928b4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04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6f8928ad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6f8928ad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27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6f8928b43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6f8928b4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474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FB2A3F-B59A-46E1-B43E-240BB07F7CBA}" type="slidenum">
              <a:rPr lang="en-US" smtClean="0"/>
              <a:pPr/>
              <a:t>61</a:t>
            </a:fld>
            <a:endParaRPr lang="en-US"/>
          </a:p>
        </p:txBody>
      </p:sp>
    </p:spTree>
    <p:extLst>
      <p:ext uri="{BB962C8B-B14F-4D97-AF65-F5344CB8AC3E}">
        <p14:creationId xmlns:p14="http://schemas.microsoft.com/office/powerpoint/2010/main" val="120352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40b0e5f4d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40b0e5f4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00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48fe5438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48fe543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90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848fe5438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848fe5438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0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48fe5438a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48fe5438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42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48fe5438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48fe5438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61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48fe5438a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48fe5438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63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48fe5438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48fe5438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31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5118-952C-AC47-AA6F-9FCAEA83BF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8CE031-A206-A94F-B5C7-564ACF2F7F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6FB10A-E70C-E442-9B8D-9C345F31E7D6}"/>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3FF1E6B0-D65E-7444-A9AB-92EA5B576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80056-289A-EF4F-B901-E8623CE96000}"/>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77887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C105-7B2A-E943-AB12-F2FB8363D7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9999AC-FF00-8B4A-8ED2-B169D562EC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8EF0-E5A5-9C43-8C12-4D97FF66EF3B}"/>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D297A568-DAD1-D544-8434-F3E89E35B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4622E-9FF0-D34F-8E7E-CE94BB69199B}"/>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3604698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E74B37-5AC5-8448-91BB-C77EA8D64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5D1BBF-E52A-9840-B27B-3A5F96A5D5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32C02-F373-1F4F-945B-D5378355FDBB}"/>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03F6FE48-466D-214D-94A3-9953D49B9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39C3C-3F65-414D-9A0F-483C73154794}"/>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240895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732079-E51D-1844-BC28-96CA2F5C9A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C3072-ABBD-4D4D-B6D9-91D8BA267C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7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732079-E51D-1844-BC28-96CA2F5C9A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C3072-ABBD-4D4D-B6D9-91D8BA267C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40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33DC-0F58-4B78-B125-D3E48EA35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08866-FA6D-41E5-990B-B5C2F0C881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1BC14-ED0D-4725-BEFA-B1B272B5CD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A8E5B1-564A-48A2-B75C-D46FB4C7A9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E3B0CE-8C99-4E51-B007-1708D2CBAA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32DD22-6173-4B8E-8B1F-10B9AC09F3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0D135-43C9-48CB-BCA3-1938EED454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60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7C01-3884-41A8-BE81-82D8EB947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CB154-815B-494E-93AF-4BDD24B78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0950A-B74D-4EBF-8737-3CD232C9A2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A8E5B1-564A-48A2-B75C-D46FB4C7A9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CBF21A-91F9-4392-8416-407006BD8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D30846-6DC1-476E-B5E9-0F59B0E2C4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0D135-43C9-48CB-BCA3-1938EED454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12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E3A92-8A8E-4A7E-AE10-BF5DE2D96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A8E5B1-564A-48A2-B75C-D46FB4C7A9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9156A5C-D762-4F0A-ADB9-10A8C454D1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CDDBE6D-8B7B-4B8B-A1CB-93B931F6D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0D135-43C9-48CB-BCA3-1938EED454F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304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DADAD"/>
                </a:solidFill>
                <a:cs typeface="Arial"/>
                <a:sym typeface="Arial"/>
              </a:rPr>
              <a:pPr defTabSz="1219170">
                <a:buClr>
                  <a:srgbClr val="000000"/>
                </a:buClr>
              </a:pPr>
              <a:t>‹#›</a:t>
            </a:fld>
            <a:endParaRPr lang="en" kern="0">
              <a:solidFill>
                <a:srgbClr val="ADADAD"/>
              </a:solidFill>
              <a:cs typeface="Arial"/>
              <a:sym typeface="Arial"/>
            </a:endParaRPr>
          </a:p>
        </p:txBody>
      </p:sp>
    </p:spTree>
    <p:extLst>
      <p:ext uri="{BB962C8B-B14F-4D97-AF65-F5344CB8AC3E}">
        <p14:creationId xmlns:p14="http://schemas.microsoft.com/office/powerpoint/2010/main" val="428286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DADAD"/>
                </a:solidFill>
                <a:cs typeface="Arial"/>
                <a:sym typeface="Arial"/>
              </a:rPr>
              <a:pPr defTabSz="1219170">
                <a:buClr>
                  <a:srgbClr val="000000"/>
                </a:buClr>
              </a:pPr>
              <a:t>‹#›</a:t>
            </a:fld>
            <a:endParaRPr lang="en" kern="0">
              <a:solidFill>
                <a:srgbClr val="ADADAD"/>
              </a:solidFill>
              <a:cs typeface="Arial"/>
              <a:sym typeface="Arial"/>
            </a:endParaRPr>
          </a:p>
        </p:txBody>
      </p:sp>
    </p:spTree>
    <p:extLst>
      <p:ext uri="{BB962C8B-B14F-4D97-AF65-F5344CB8AC3E}">
        <p14:creationId xmlns:p14="http://schemas.microsoft.com/office/powerpoint/2010/main" val="158662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759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84D2-E8C3-604E-A14A-5B0F354719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7B102-5980-2447-A4E5-65A6BBE59B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548A6-706F-AA47-981D-AF6404B37C7E}"/>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9602891D-E4B3-F34B-83B5-DF0FC0E8F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89BCA-1D31-6E4E-BB2B-468E64136352}"/>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325992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7159-807D-ED4C-9C1F-B6B1DA94A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C82EC8-A8CA-144A-A6C2-07BC632BE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76FC60-779C-F340-A001-1E5598D1A066}"/>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4E7FADCE-1D01-2048-B400-944317D4F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8B6A2-8531-3249-B86E-8A5C35A65D8D}"/>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941575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8F98-2474-C34C-BCAB-61AFC81F6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1617F-9774-8F42-9902-669A552B53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EC3F5-E41D-7941-A07A-FB1EAD5E9F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99D0D8-A545-DA47-9F90-EFBF7F4AA9D6}"/>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6" name="Footer Placeholder 5">
            <a:extLst>
              <a:ext uri="{FF2B5EF4-FFF2-40B4-BE49-F238E27FC236}">
                <a16:creationId xmlns:a16="http://schemas.microsoft.com/office/drawing/2014/main" id="{623D523D-B918-A247-8F3E-B51BFEA43D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E789E-8B83-D54F-A0E3-E85B62C0010A}"/>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155258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EDBA-2556-674D-9C6A-2FEB874512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89D9EC-AABB-9F47-9D5E-E6961E4F9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1BB22A-2AE9-FF4F-95A4-2C40C2ECE8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65DFF-8328-9942-A8A3-627881E63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28F7FC-C2F1-5B4F-B867-F3C93F6477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1724C5-26E4-AB4D-BCC4-B57820120DEE}"/>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8" name="Footer Placeholder 7">
            <a:extLst>
              <a:ext uri="{FF2B5EF4-FFF2-40B4-BE49-F238E27FC236}">
                <a16:creationId xmlns:a16="http://schemas.microsoft.com/office/drawing/2014/main" id="{ACD7703D-B1A0-6B4D-A519-3D7D56D1E8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8FDADB-CB02-2B43-9AF1-3E8DA5CBF718}"/>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332366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CF58-12CC-9543-A608-8BA90E90C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3FB951-732D-8744-B9B5-061C9713D8F0}"/>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4" name="Footer Placeholder 3">
            <a:extLst>
              <a:ext uri="{FF2B5EF4-FFF2-40B4-BE49-F238E27FC236}">
                <a16:creationId xmlns:a16="http://schemas.microsoft.com/office/drawing/2014/main" id="{A5425113-1BF5-0E4D-8F6A-D02FBA3CA9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A9D58-D3F2-EB49-AFD4-9BF3FCD9C7A6}"/>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265354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97282-5120-604A-A14B-1F958911E062}"/>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3" name="Footer Placeholder 2">
            <a:extLst>
              <a:ext uri="{FF2B5EF4-FFF2-40B4-BE49-F238E27FC236}">
                <a16:creationId xmlns:a16="http://schemas.microsoft.com/office/drawing/2014/main" id="{02EEBBAF-9C99-7549-8305-7D3BA553B6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1B4AA4-75EB-A149-A0CB-C192FC2935D8}"/>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34959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88AD-FB81-8F46-A08F-1758405ED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35BA-416F-3044-8574-55700F8AFA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BB8B7-C246-F64E-BEFD-7F5319571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650FC6-7C02-C24E-8138-51386AC936E0}"/>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6" name="Footer Placeholder 5">
            <a:extLst>
              <a:ext uri="{FF2B5EF4-FFF2-40B4-BE49-F238E27FC236}">
                <a16:creationId xmlns:a16="http://schemas.microsoft.com/office/drawing/2014/main" id="{94726058-8F25-F44D-B4D6-EAD0C3DE0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AE6A0-10D7-E048-95B5-31BF5CD272A5}"/>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242793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3F4C-F948-1A49-A9C6-D50066ACF3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FCF954-96A8-9045-A253-BDF3F669C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ABDD36-1733-0F44-9789-A2F0B5870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AE88A9-1B0E-B944-8339-5696D61C3925}"/>
              </a:ext>
            </a:extLst>
          </p:cNvPr>
          <p:cNvSpPr>
            <a:spLocks noGrp="1"/>
          </p:cNvSpPr>
          <p:nvPr>
            <p:ph type="dt" sz="half" idx="10"/>
          </p:nvPr>
        </p:nvSpPr>
        <p:spPr/>
        <p:txBody>
          <a:bodyPr/>
          <a:lstStyle/>
          <a:p>
            <a:fld id="{E52F0DAC-BCB4-D949-BE09-33FA949F22CA}" type="datetimeFigureOut">
              <a:rPr lang="en-US" smtClean="0"/>
              <a:t>5/29/2020</a:t>
            </a:fld>
            <a:endParaRPr lang="en-US"/>
          </a:p>
        </p:txBody>
      </p:sp>
      <p:sp>
        <p:nvSpPr>
          <p:cNvPr id="6" name="Footer Placeholder 5">
            <a:extLst>
              <a:ext uri="{FF2B5EF4-FFF2-40B4-BE49-F238E27FC236}">
                <a16:creationId xmlns:a16="http://schemas.microsoft.com/office/drawing/2014/main" id="{035A9A90-0865-D34B-AA52-2FD49A1B16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8CD5E-ABF6-2240-93D0-02D844124993}"/>
              </a:ext>
            </a:extLst>
          </p:cNvPr>
          <p:cNvSpPr>
            <a:spLocks noGrp="1"/>
          </p:cNvSpPr>
          <p:nvPr>
            <p:ph type="sldNum" sz="quarter" idx="12"/>
          </p:nvPr>
        </p:nvSpPr>
        <p:spPr/>
        <p:txBody>
          <a:bodyPr/>
          <a:lstStyle/>
          <a:p>
            <a:fld id="{67296237-B997-E24A-A89F-216522E16C45}" type="slidenum">
              <a:rPr lang="en-US" smtClean="0"/>
              <a:t>‹#›</a:t>
            </a:fld>
            <a:endParaRPr lang="en-US"/>
          </a:p>
        </p:txBody>
      </p:sp>
    </p:spTree>
    <p:extLst>
      <p:ext uri="{BB962C8B-B14F-4D97-AF65-F5344CB8AC3E}">
        <p14:creationId xmlns:p14="http://schemas.microsoft.com/office/powerpoint/2010/main" val="214026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92FFB-91F1-2140-B4BB-F3D38B665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CE35B-C649-804C-A468-C3DFDAFB97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BB2D8-6C9D-504A-881A-2F3F67A052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F0DAC-BCB4-D949-BE09-33FA949F22CA}" type="datetimeFigureOut">
              <a:rPr lang="en-US" smtClean="0"/>
              <a:t>5/29/2020</a:t>
            </a:fld>
            <a:endParaRPr lang="en-US"/>
          </a:p>
        </p:txBody>
      </p:sp>
      <p:sp>
        <p:nvSpPr>
          <p:cNvPr id="5" name="Footer Placeholder 4">
            <a:extLst>
              <a:ext uri="{FF2B5EF4-FFF2-40B4-BE49-F238E27FC236}">
                <a16:creationId xmlns:a16="http://schemas.microsoft.com/office/drawing/2014/main" id="{D1A5D03E-B02E-BF4D-AB5D-B58603FD2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0A85A2-B1BF-2B4A-82BF-70DBD229A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96237-B997-E24A-A89F-216522E16C45}" type="slidenum">
              <a:rPr lang="en-US" smtClean="0"/>
              <a:t>‹#›</a:t>
            </a:fld>
            <a:endParaRPr lang="en-US"/>
          </a:p>
        </p:txBody>
      </p:sp>
    </p:spTree>
    <p:extLst>
      <p:ext uri="{BB962C8B-B14F-4D97-AF65-F5344CB8AC3E}">
        <p14:creationId xmlns:p14="http://schemas.microsoft.com/office/powerpoint/2010/main" val="148499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32079-E51D-1844-BC28-96CA2F5C9ADF}" type="datetimeFigureOut">
              <a:rPr lang="en-US" smtClean="0"/>
              <a:t>5/29/2020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C3072-ABBD-4D4D-B6D9-91D8BA267C9A}" type="slidenum">
              <a:rPr lang="en-US" smtClean="0"/>
              <a:t>‹#›</a:t>
            </a:fld>
            <a:endParaRPr lang="en-US"/>
          </a:p>
        </p:txBody>
      </p:sp>
    </p:spTree>
    <p:extLst>
      <p:ext uri="{BB962C8B-B14F-4D97-AF65-F5344CB8AC3E}">
        <p14:creationId xmlns:p14="http://schemas.microsoft.com/office/powerpoint/2010/main" val="108258830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FF120B-63AD-4676-9D1A-959799AF73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544A27-4313-434E-ACBC-3D576ECD8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797C4-E899-48B5-8C00-C56FB92226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8E5B1-564A-48A2-B75C-D46FB4C7A994}" type="datetimeFigureOut">
              <a:rPr lang="en-US" smtClean="0"/>
              <a:t>5/29/2020</a:t>
            </a:fld>
            <a:endParaRPr lang="en-US"/>
          </a:p>
        </p:txBody>
      </p:sp>
      <p:sp>
        <p:nvSpPr>
          <p:cNvPr id="5" name="Footer Placeholder 4">
            <a:extLst>
              <a:ext uri="{FF2B5EF4-FFF2-40B4-BE49-F238E27FC236}">
                <a16:creationId xmlns:a16="http://schemas.microsoft.com/office/drawing/2014/main" id="{DE7A0D80-C096-4C78-9635-140C9B0E4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A6D18D-B781-4983-8639-D166F309B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0D135-43C9-48CB-BCA3-1938EED454F2}" type="slidenum">
              <a:rPr lang="en-US" smtClean="0"/>
              <a:t>‹#›</a:t>
            </a:fld>
            <a:endParaRPr lang="en-US"/>
          </a:p>
        </p:txBody>
      </p:sp>
    </p:spTree>
    <p:extLst>
      <p:ext uri="{BB962C8B-B14F-4D97-AF65-F5344CB8AC3E}">
        <p14:creationId xmlns:p14="http://schemas.microsoft.com/office/powerpoint/2010/main" val="37641827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lt2"/>
                </a:solidFill>
              </a:defRPr>
            </a:lvl1pPr>
            <a:lvl2pPr lvl="1" algn="r">
              <a:buNone/>
              <a:defRPr sz="1333">
                <a:solidFill>
                  <a:schemeClr val="lt2"/>
                </a:solidFill>
              </a:defRPr>
            </a:lvl2pPr>
            <a:lvl3pPr lvl="2" algn="r">
              <a:buNone/>
              <a:defRPr sz="1333">
                <a:solidFill>
                  <a:schemeClr val="lt2"/>
                </a:solidFill>
              </a:defRPr>
            </a:lvl3pPr>
            <a:lvl4pPr lvl="3" algn="r">
              <a:buNone/>
              <a:defRPr sz="1333">
                <a:solidFill>
                  <a:schemeClr val="lt2"/>
                </a:solidFill>
              </a:defRPr>
            </a:lvl4pPr>
            <a:lvl5pPr lvl="4" algn="r">
              <a:buNone/>
              <a:defRPr sz="1333">
                <a:solidFill>
                  <a:schemeClr val="lt2"/>
                </a:solidFill>
              </a:defRPr>
            </a:lvl5pPr>
            <a:lvl6pPr lvl="5" algn="r">
              <a:buNone/>
              <a:defRPr sz="1333">
                <a:solidFill>
                  <a:schemeClr val="lt2"/>
                </a:solidFill>
              </a:defRPr>
            </a:lvl6pPr>
            <a:lvl7pPr lvl="6" algn="r">
              <a:buNone/>
              <a:defRPr sz="1333">
                <a:solidFill>
                  <a:schemeClr val="lt2"/>
                </a:solidFill>
              </a:defRPr>
            </a:lvl7pPr>
            <a:lvl8pPr lvl="7" algn="r">
              <a:buNone/>
              <a:defRPr sz="1333">
                <a:solidFill>
                  <a:schemeClr val="lt2"/>
                </a:solidFill>
              </a:defRPr>
            </a:lvl8pPr>
            <a:lvl9pPr lvl="8" algn="r">
              <a:buNone/>
              <a:defRPr sz="1333">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7061420"/>
      </p:ext>
    </p:extLst>
  </p:cSld>
  <p:clrMap bg1="lt1" tx1="dk1" bg2="dk2" tx2="lt2" accent1="accent1" accent2="accent2" accent3="accent3" accent4="accent4" accent5="accent5" accent6="accent6" hlink="hlink" folHlink="folHlink"/>
  <p:sldLayoutIdLst>
    <p:sldLayoutId id="2147483668" r:id="rId1"/>
    <p:sldLayoutId id="21474836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4461950"/>
      </p:ext>
    </p:extLst>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58.jpe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0D568-967E-0348-A07B-E93F337732CD}"/>
              </a:ext>
            </a:extLst>
          </p:cNvPr>
          <p:cNvSpPr>
            <a:spLocks noGrp="1"/>
          </p:cNvSpPr>
          <p:nvPr>
            <p:ph type="ctrTitle"/>
          </p:nvPr>
        </p:nvSpPr>
        <p:spPr>
          <a:xfrm>
            <a:off x="1533237" y="2410691"/>
            <a:ext cx="9144000" cy="1147330"/>
          </a:xfrm>
        </p:spPr>
        <p:txBody>
          <a:bodyPr>
            <a:normAutofit/>
          </a:bodyPr>
          <a:lstStyle/>
          <a:p>
            <a:r>
              <a:rPr lang="en-US" sz="4000" dirty="0">
                <a:solidFill>
                  <a:prstClr val="black"/>
                </a:solidFill>
                <a:ea typeface="+mn-ea"/>
                <a:cs typeface="+mn-cs"/>
              </a:rPr>
              <a:t>CLARK UNIVERSITY </a:t>
            </a:r>
            <a:br>
              <a:rPr lang="en-US" dirty="0">
                <a:solidFill>
                  <a:prstClr val="black"/>
                </a:solidFill>
                <a:ea typeface="+mn-ea"/>
                <a:cs typeface="+mn-cs"/>
              </a:rPr>
            </a:br>
            <a:r>
              <a:rPr lang="en-US" sz="2800" dirty="0">
                <a:solidFill>
                  <a:prstClr val="black"/>
                </a:solidFill>
                <a:ea typeface="+mn-ea"/>
                <a:cs typeface="+mn-cs"/>
              </a:rPr>
              <a:t>2020 SENIOR THESIS EXHIBITION</a:t>
            </a:r>
            <a:endParaRPr lang="en-US" sz="2800" dirty="0"/>
          </a:p>
        </p:txBody>
      </p:sp>
      <p:sp>
        <p:nvSpPr>
          <p:cNvPr id="3" name="Subtitle 2">
            <a:extLst>
              <a:ext uri="{FF2B5EF4-FFF2-40B4-BE49-F238E27FC236}">
                <a16:creationId xmlns:a16="http://schemas.microsoft.com/office/drawing/2014/main" id="{302366D8-E01B-124B-A21C-8B25948B0C70}"/>
              </a:ext>
            </a:extLst>
          </p:cNvPr>
          <p:cNvSpPr>
            <a:spLocks noGrp="1"/>
          </p:cNvSpPr>
          <p:nvPr>
            <p:ph type="subTitle" idx="1"/>
          </p:nvPr>
        </p:nvSpPr>
        <p:spPr>
          <a:xfrm>
            <a:off x="1533237" y="3929496"/>
            <a:ext cx="9144000" cy="1655762"/>
          </a:xfrm>
        </p:spPr>
        <p:txBody>
          <a:bodyPr>
            <a:normAutofit lnSpcReduction="10000"/>
          </a:bodyPr>
          <a:lstStyle/>
          <a:p>
            <a:r>
              <a:rPr lang="en-US" dirty="0"/>
              <a:t>Emma Carleton, Keren Cohen, Lillian Favreau, Madelaine Hamilton, Galen McDonald, </a:t>
            </a:r>
            <a:r>
              <a:rPr lang="en-US" dirty="0" err="1"/>
              <a:t>Xuemeng</a:t>
            </a:r>
            <a:r>
              <a:rPr lang="en-US" dirty="0"/>
              <a:t> Zhang</a:t>
            </a:r>
          </a:p>
          <a:p>
            <a:endParaRPr lang="en-US" dirty="0"/>
          </a:p>
          <a:p>
            <a:r>
              <a:rPr lang="en-US" dirty="0"/>
              <a:t>Professor Elli Crocker</a:t>
            </a:r>
          </a:p>
        </p:txBody>
      </p:sp>
      <p:sp>
        <p:nvSpPr>
          <p:cNvPr id="4" name="TextBox 3">
            <a:extLst>
              <a:ext uri="{FF2B5EF4-FFF2-40B4-BE49-F238E27FC236}">
                <a16:creationId xmlns:a16="http://schemas.microsoft.com/office/drawing/2014/main" id="{C83FF327-46CE-46D9-B0CD-6A238F1B31D2}"/>
              </a:ext>
            </a:extLst>
          </p:cNvPr>
          <p:cNvSpPr txBox="1"/>
          <p:nvPr/>
        </p:nvSpPr>
        <p:spPr>
          <a:xfrm>
            <a:off x="1177637" y="1304791"/>
            <a:ext cx="9855200" cy="1107996"/>
          </a:xfrm>
          <a:prstGeom prst="rect">
            <a:avLst/>
          </a:prstGeom>
          <a:noFill/>
        </p:spPr>
        <p:txBody>
          <a:bodyPr wrap="square" rtlCol="0">
            <a:spAutoFit/>
          </a:bodyPr>
          <a:lstStyle/>
          <a:p>
            <a:pPr algn="ctr"/>
            <a:r>
              <a:rPr lang="en-US" sz="4800" dirty="0">
                <a:solidFill>
                  <a:prstClr val="black"/>
                </a:solidFill>
                <a:latin typeface="Calibri Light" panose="020F0302020204030204"/>
                <a:ea typeface="+mj-ea"/>
                <a:cs typeface="+mj-cs"/>
              </a:rPr>
              <a:t>FROM CLASSROOM TO QUARANTINE</a:t>
            </a:r>
            <a:br>
              <a:rPr lang="en-US" sz="4400" dirty="0">
                <a:solidFill>
                  <a:prstClr val="black"/>
                </a:solidFill>
                <a:latin typeface="Calibri Light" panose="020F0302020204030204"/>
                <a:ea typeface="+mj-ea"/>
                <a:cs typeface="+mj-cs"/>
              </a:rPr>
            </a:br>
            <a:endParaRPr lang="en-US" dirty="0"/>
          </a:p>
        </p:txBody>
      </p:sp>
    </p:spTree>
    <p:extLst>
      <p:ext uri="{BB962C8B-B14F-4D97-AF65-F5344CB8AC3E}">
        <p14:creationId xmlns:p14="http://schemas.microsoft.com/office/powerpoint/2010/main" val="4129763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 in glasses looking at the camera&#10;&#10;Description automatically generated">
            <a:extLst>
              <a:ext uri="{FF2B5EF4-FFF2-40B4-BE49-F238E27FC236}">
                <a16:creationId xmlns:a16="http://schemas.microsoft.com/office/drawing/2014/main" id="{3A16D4B1-BC2A-294F-BEB0-E299BF70F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0936" y="219997"/>
            <a:ext cx="3610128" cy="6418006"/>
          </a:xfrm>
          <a:prstGeom prst="rect">
            <a:avLst/>
          </a:prstGeom>
        </p:spPr>
      </p:pic>
      <p:sp>
        <p:nvSpPr>
          <p:cNvPr id="8" name="Rectangle 7">
            <a:extLst>
              <a:ext uri="{FF2B5EF4-FFF2-40B4-BE49-F238E27FC236}">
                <a16:creationId xmlns:a16="http://schemas.microsoft.com/office/drawing/2014/main" id="{00792514-B847-714A-BDE8-737C02E19249}"/>
              </a:ext>
            </a:extLst>
          </p:cNvPr>
          <p:cNvSpPr/>
          <p:nvPr/>
        </p:nvSpPr>
        <p:spPr>
          <a:xfrm>
            <a:off x="8165914" y="5493263"/>
            <a:ext cx="2729914" cy="307777"/>
          </a:xfrm>
          <a:prstGeom prst="rect">
            <a:avLst/>
          </a:prstGeom>
        </p:spPr>
        <p:txBody>
          <a:bodyPr wrap="none">
            <a:spAutoFit/>
          </a:bodyPr>
          <a:lstStyle/>
          <a:p>
            <a:r>
              <a:rPr lang="en-US" sz="1400" dirty="0">
                <a:solidFill>
                  <a:schemeClr val="tx1">
                    <a:lumMod val="50000"/>
                    <a:lumOff val="50000"/>
                  </a:schemeClr>
                </a:solidFill>
                <a:latin typeface="+mj-lt"/>
              </a:rPr>
              <a:t>Detail of </a:t>
            </a:r>
            <a:r>
              <a:rPr lang="en-US" sz="1400" i="1" dirty="0">
                <a:solidFill>
                  <a:schemeClr val="tx1">
                    <a:lumMod val="50000"/>
                    <a:lumOff val="50000"/>
                  </a:schemeClr>
                </a:solidFill>
                <a:latin typeface="+mj-lt"/>
              </a:rPr>
              <a:t>Madonna and Child, 2019</a:t>
            </a:r>
            <a:r>
              <a:rPr lang="en-US" sz="1400" dirty="0">
                <a:solidFill>
                  <a:schemeClr val="tx1">
                    <a:lumMod val="50000"/>
                    <a:lumOff val="50000"/>
                  </a:schemeClr>
                </a:solidFill>
                <a:latin typeface="+mj-lt"/>
              </a:rPr>
              <a:t> </a:t>
            </a:r>
          </a:p>
        </p:txBody>
      </p:sp>
    </p:spTree>
    <p:extLst>
      <p:ext uri="{BB962C8B-B14F-4D97-AF65-F5344CB8AC3E}">
        <p14:creationId xmlns:p14="http://schemas.microsoft.com/office/powerpoint/2010/main" val="93948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7B33-2F14-AC44-8A57-6F82507433D5}"/>
              </a:ext>
            </a:extLst>
          </p:cNvPr>
          <p:cNvSpPr>
            <a:spLocks noGrp="1"/>
          </p:cNvSpPr>
          <p:nvPr>
            <p:ph type="title"/>
          </p:nvPr>
        </p:nvSpPr>
        <p:spPr>
          <a:xfrm rot="10800000" flipV="1">
            <a:off x="5963899" y="4751467"/>
            <a:ext cx="3970932" cy="1686038"/>
          </a:xfrm>
        </p:spPr>
        <p:txBody>
          <a:bodyPr>
            <a:normAutofit fontScale="90000"/>
          </a:bodyPr>
          <a:lstStyle/>
          <a:p>
            <a:br>
              <a:rPr lang="en-US" sz="2000" dirty="0">
                <a:solidFill>
                  <a:schemeClr val="tx1">
                    <a:lumMod val="50000"/>
                    <a:lumOff val="50000"/>
                  </a:schemeClr>
                </a:solidFill>
              </a:rPr>
            </a:br>
            <a:br>
              <a:rPr lang="en-US" sz="2000" dirty="0">
                <a:solidFill>
                  <a:schemeClr val="tx1">
                    <a:lumMod val="50000"/>
                    <a:lumOff val="50000"/>
                  </a:schemeClr>
                </a:solidFill>
              </a:rPr>
            </a:br>
            <a:br>
              <a:rPr lang="en-US" sz="2000" dirty="0">
                <a:solidFill>
                  <a:schemeClr val="tx1">
                    <a:lumMod val="50000"/>
                    <a:lumOff val="50000"/>
                  </a:schemeClr>
                </a:solidFill>
              </a:rPr>
            </a:br>
            <a:br>
              <a:rPr lang="en-US" sz="2000" dirty="0">
                <a:solidFill>
                  <a:schemeClr val="tx1">
                    <a:lumMod val="50000"/>
                    <a:lumOff val="50000"/>
                  </a:schemeClr>
                </a:solidFill>
              </a:rPr>
            </a:br>
            <a:r>
              <a:rPr lang="en-US" sz="1600" dirty="0">
                <a:solidFill>
                  <a:schemeClr val="tx1">
                    <a:lumMod val="50000"/>
                    <a:lumOff val="50000"/>
                  </a:schemeClr>
                </a:solidFill>
              </a:rPr>
              <a:t>Becoming a Matriarch, 2020</a:t>
            </a:r>
            <a:br>
              <a:rPr lang="en-US" sz="1600" dirty="0">
                <a:solidFill>
                  <a:schemeClr val="tx1">
                    <a:lumMod val="50000"/>
                    <a:lumOff val="50000"/>
                  </a:schemeClr>
                </a:solidFill>
              </a:rPr>
            </a:br>
            <a:r>
              <a:rPr lang="en-US" sz="1600" dirty="0">
                <a:solidFill>
                  <a:schemeClr val="tx1">
                    <a:lumMod val="50000"/>
                    <a:lumOff val="50000"/>
                  </a:schemeClr>
                </a:solidFill>
              </a:rPr>
              <a:t>Water Soluble Oils and Acrylic on Canvas</a:t>
            </a:r>
            <a:br>
              <a:rPr lang="en-US" sz="1600" dirty="0">
                <a:solidFill>
                  <a:schemeClr val="tx1">
                    <a:lumMod val="50000"/>
                    <a:lumOff val="50000"/>
                  </a:schemeClr>
                </a:solidFill>
              </a:rPr>
            </a:br>
            <a:r>
              <a:rPr lang="en-US" sz="1600" dirty="0">
                <a:solidFill>
                  <a:schemeClr val="tx1">
                    <a:lumMod val="50000"/>
                    <a:lumOff val="50000"/>
                  </a:schemeClr>
                </a:solidFill>
              </a:rPr>
              <a:t>20”x 24”</a:t>
            </a:r>
          </a:p>
        </p:txBody>
      </p:sp>
      <p:pic>
        <p:nvPicPr>
          <p:cNvPr id="7" name="Picture 6">
            <a:extLst>
              <a:ext uri="{FF2B5EF4-FFF2-40B4-BE49-F238E27FC236}">
                <a16:creationId xmlns:a16="http://schemas.microsoft.com/office/drawing/2014/main" id="{36E510CF-ECF6-C74A-9EE3-3D640CC705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64850" cy="6858000"/>
          </a:xfrm>
          <a:prstGeom prst="rect">
            <a:avLst/>
          </a:prstGeom>
        </p:spPr>
      </p:pic>
    </p:spTree>
    <p:extLst>
      <p:ext uri="{BB962C8B-B14F-4D97-AF65-F5344CB8AC3E}">
        <p14:creationId xmlns:p14="http://schemas.microsoft.com/office/powerpoint/2010/main" val="352966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s face&#10;&#10;Description automatically generated">
            <a:extLst>
              <a:ext uri="{FF2B5EF4-FFF2-40B4-BE49-F238E27FC236}">
                <a16:creationId xmlns:a16="http://schemas.microsoft.com/office/drawing/2014/main" id="{C19A5AE7-0EF7-194A-B0F1-966F5B8856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9948" y="767317"/>
            <a:ext cx="3591859" cy="5323366"/>
          </a:xfrm>
          <a:prstGeom prst="rect">
            <a:avLst/>
          </a:prstGeom>
        </p:spPr>
      </p:pic>
      <p:sp>
        <p:nvSpPr>
          <p:cNvPr id="6" name="TextBox 5">
            <a:extLst>
              <a:ext uri="{FF2B5EF4-FFF2-40B4-BE49-F238E27FC236}">
                <a16:creationId xmlns:a16="http://schemas.microsoft.com/office/drawing/2014/main" id="{74652DE8-6221-5440-8AC4-F12AD9968977}"/>
              </a:ext>
            </a:extLst>
          </p:cNvPr>
          <p:cNvSpPr txBox="1"/>
          <p:nvPr/>
        </p:nvSpPr>
        <p:spPr>
          <a:xfrm>
            <a:off x="6709720" y="5567463"/>
            <a:ext cx="2557848" cy="523220"/>
          </a:xfrm>
          <a:prstGeom prst="rect">
            <a:avLst/>
          </a:prstGeom>
          <a:noFill/>
        </p:spPr>
        <p:txBody>
          <a:bodyPr wrap="square" rtlCol="0">
            <a:spAutoFit/>
          </a:bodyPr>
          <a:lstStyle/>
          <a:p>
            <a:r>
              <a:rPr lang="en-US" sz="1400" dirty="0">
                <a:solidFill>
                  <a:schemeClr val="tx1">
                    <a:lumMod val="50000"/>
                    <a:lumOff val="50000"/>
                  </a:schemeClr>
                </a:solidFill>
                <a:latin typeface="+mj-lt"/>
              </a:rPr>
              <a:t>Detail of </a:t>
            </a:r>
            <a:r>
              <a:rPr lang="en-US" sz="1400" i="1" dirty="0">
                <a:solidFill>
                  <a:schemeClr val="tx1">
                    <a:lumMod val="50000"/>
                    <a:lumOff val="50000"/>
                  </a:schemeClr>
                </a:solidFill>
                <a:latin typeface="+mj-lt"/>
              </a:rPr>
              <a:t>Becoming a Matriarch, 2020</a:t>
            </a:r>
            <a:r>
              <a:rPr lang="en-US" sz="1400" dirty="0">
                <a:solidFill>
                  <a:schemeClr val="tx1">
                    <a:lumMod val="50000"/>
                    <a:lumOff val="50000"/>
                  </a:schemeClr>
                </a:solidFill>
                <a:latin typeface="+mj-lt"/>
              </a:rPr>
              <a:t> </a:t>
            </a:r>
          </a:p>
        </p:txBody>
      </p:sp>
    </p:spTree>
    <p:extLst>
      <p:ext uri="{BB962C8B-B14F-4D97-AF65-F5344CB8AC3E}">
        <p14:creationId xmlns:p14="http://schemas.microsoft.com/office/powerpoint/2010/main" val="3606397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sitting, table, orange&#10;&#10;Description automatically generated">
            <a:extLst>
              <a:ext uri="{FF2B5EF4-FFF2-40B4-BE49-F238E27FC236}">
                <a16:creationId xmlns:a16="http://schemas.microsoft.com/office/drawing/2014/main" id="{54B1D6E8-B761-FE46-B688-AAEF1F6403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4242" y="0"/>
            <a:ext cx="9825902" cy="6858000"/>
          </a:xfrm>
          <a:prstGeom prst="rect">
            <a:avLst/>
          </a:prstGeom>
        </p:spPr>
      </p:pic>
      <p:sp>
        <p:nvSpPr>
          <p:cNvPr id="6" name="TextBox 5">
            <a:extLst>
              <a:ext uri="{FF2B5EF4-FFF2-40B4-BE49-F238E27FC236}">
                <a16:creationId xmlns:a16="http://schemas.microsoft.com/office/drawing/2014/main" id="{111C0B00-9BE0-6C4C-B26E-994E47AE22C8}"/>
              </a:ext>
            </a:extLst>
          </p:cNvPr>
          <p:cNvSpPr txBox="1"/>
          <p:nvPr/>
        </p:nvSpPr>
        <p:spPr>
          <a:xfrm>
            <a:off x="10781380" y="4215313"/>
            <a:ext cx="1302337" cy="2462213"/>
          </a:xfrm>
          <a:prstGeom prst="rect">
            <a:avLst/>
          </a:prstGeom>
          <a:noFill/>
        </p:spPr>
        <p:txBody>
          <a:bodyPr wrap="square" rtlCol="0">
            <a:spAutoFit/>
          </a:bodyPr>
          <a:lstStyle/>
          <a:p>
            <a:r>
              <a:rPr lang="en-US" sz="1400" dirty="0">
                <a:solidFill>
                  <a:schemeClr val="tx1">
                    <a:lumMod val="50000"/>
                    <a:lumOff val="50000"/>
                  </a:schemeClr>
                </a:solidFill>
                <a:latin typeface="+mj-lt"/>
              </a:rPr>
              <a:t>The Cabot: Home of Le Grand David, 2020</a:t>
            </a:r>
          </a:p>
          <a:p>
            <a:r>
              <a:rPr lang="en-US" sz="1400" i="1" dirty="0">
                <a:solidFill>
                  <a:schemeClr val="tx1">
                    <a:lumMod val="50000"/>
                    <a:lumOff val="50000"/>
                  </a:schemeClr>
                </a:solidFill>
                <a:latin typeface="+mj-lt"/>
              </a:rPr>
              <a:t>Flashe</a:t>
            </a:r>
            <a:r>
              <a:rPr lang="en-US" sz="1400" dirty="0">
                <a:solidFill>
                  <a:schemeClr val="tx1">
                    <a:lumMod val="50000"/>
                    <a:lumOff val="50000"/>
                  </a:schemeClr>
                </a:solidFill>
                <a:latin typeface="+mj-lt"/>
              </a:rPr>
              <a:t> Vinyl Color and Acrylic Paint on repurposed Ikea framed wall print. </a:t>
            </a:r>
            <a:endParaRPr lang="en-US" sz="1400" i="1" dirty="0">
              <a:solidFill>
                <a:schemeClr val="tx1">
                  <a:lumMod val="50000"/>
                  <a:lumOff val="50000"/>
                </a:schemeClr>
              </a:solidFill>
              <a:latin typeface="+mj-lt"/>
            </a:endParaRPr>
          </a:p>
          <a:p>
            <a:r>
              <a:rPr lang="en-US" sz="1400" dirty="0">
                <a:solidFill>
                  <a:schemeClr val="tx1">
                    <a:lumMod val="50000"/>
                    <a:lumOff val="50000"/>
                  </a:schemeClr>
                </a:solidFill>
                <a:latin typeface="+mj-lt"/>
              </a:rPr>
              <a:t>55 ¼” x 39 ¼”</a:t>
            </a:r>
          </a:p>
        </p:txBody>
      </p:sp>
    </p:spTree>
    <p:extLst>
      <p:ext uri="{BB962C8B-B14F-4D97-AF65-F5344CB8AC3E}">
        <p14:creationId xmlns:p14="http://schemas.microsoft.com/office/powerpoint/2010/main" val="408672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B41D2ADA-E017-C448-BF80-23A5A495FA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640" y="1084588"/>
            <a:ext cx="7827521" cy="4688823"/>
          </a:xfrm>
          <a:prstGeom prst="rect">
            <a:avLst/>
          </a:prstGeom>
        </p:spPr>
      </p:pic>
      <p:sp>
        <p:nvSpPr>
          <p:cNvPr id="6" name="Rectangle 5">
            <a:extLst>
              <a:ext uri="{FF2B5EF4-FFF2-40B4-BE49-F238E27FC236}">
                <a16:creationId xmlns:a16="http://schemas.microsoft.com/office/drawing/2014/main" id="{8A6A566A-B4E0-A04B-A907-0CB5396DD545}"/>
              </a:ext>
            </a:extLst>
          </p:cNvPr>
          <p:cNvSpPr/>
          <p:nvPr/>
        </p:nvSpPr>
        <p:spPr>
          <a:xfrm>
            <a:off x="9099628" y="5250191"/>
            <a:ext cx="2246151" cy="523220"/>
          </a:xfrm>
          <a:prstGeom prst="rect">
            <a:avLst/>
          </a:prstGeom>
        </p:spPr>
        <p:txBody>
          <a:bodyPr wrap="square">
            <a:spAutoFit/>
          </a:bodyPr>
          <a:lstStyle/>
          <a:p>
            <a:r>
              <a:rPr lang="en-US" sz="1400" dirty="0">
                <a:solidFill>
                  <a:schemeClr val="tx1">
                    <a:lumMod val="50000"/>
                    <a:lumOff val="50000"/>
                  </a:schemeClr>
                </a:solidFill>
                <a:latin typeface="+mj-lt"/>
              </a:rPr>
              <a:t>Detail of </a:t>
            </a:r>
            <a:r>
              <a:rPr lang="en-US" sz="1400" i="1" dirty="0">
                <a:solidFill>
                  <a:schemeClr val="tx1">
                    <a:lumMod val="50000"/>
                    <a:lumOff val="50000"/>
                  </a:schemeClr>
                </a:solidFill>
                <a:latin typeface="+mj-lt"/>
              </a:rPr>
              <a:t>The Cabot: Home of Le Grand David, 2020</a:t>
            </a:r>
            <a:endParaRPr lang="en-US" sz="1400" dirty="0">
              <a:solidFill>
                <a:schemeClr val="tx1">
                  <a:lumMod val="50000"/>
                  <a:lumOff val="50000"/>
                </a:schemeClr>
              </a:solidFill>
              <a:latin typeface="+mj-lt"/>
            </a:endParaRPr>
          </a:p>
        </p:txBody>
      </p:sp>
      <p:sp>
        <p:nvSpPr>
          <p:cNvPr id="2" name="Rectangle 1">
            <a:extLst>
              <a:ext uri="{FF2B5EF4-FFF2-40B4-BE49-F238E27FC236}">
                <a16:creationId xmlns:a16="http://schemas.microsoft.com/office/drawing/2014/main" id="{FEC236BA-11B5-544E-B048-3A8312AC670E}"/>
              </a:ext>
            </a:extLst>
          </p:cNvPr>
          <p:cNvSpPr/>
          <p:nvPr/>
        </p:nvSpPr>
        <p:spPr>
          <a:xfrm>
            <a:off x="5977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sp>
        <p:nvSpPr>
          <p:cNvPr id="3" name="Rectangle 2">
            <a:extLst>
              <a:ext uri="{FF2B5EF4-FFF2-40B4-BE49-F238E27FC236}">
                <a16:creationId xmlns:a16="http://schemas.microsoft.com/office/drawing/2014/main" id="{3B402EEC-58CE-674D-9EA0-DECBFF3DF00A}"/>
              </a:ext>
            </a:extLst>
          </p:cNvPr>
          <p:cNvSpPr/>
          <p:nvPr/>
        </p:nvSpPr>
        <p:spPr>
          <a:xfrm>
            <a:off x="5977217" y="3244334"/>
            <a:ext cx="237566" cy="369332"/>
          </a:xfrm>
          <a:prstGeom prst="rect">
            <a:avLst/>
          </a:prstGeom>
        </p:spPr>
        <p:txBody>
          <a:bodyPr wrap="none">
            <a:spAutoFit/>
          </a:bodyPr>
          <a:lstStyle/>
          <a:p>
            <a:r>
              <a:rPr lang="en-US" dirty="0">
                <a:solidFill>
                  <a:srgbClr val="000000"/>
                </a:solidFill>
                <a:latin typeface="-webkit-standard"/>
              </a:rPr>
              <a:t> </a:t>
            </a:r>
            <a:endParaRPr lang="en-US" dirty="0"/>
          </a:p>
        </p:txBody>
      </p:sp>
      <p:sp>
        <p:nvSpPr>
          <p:cNvPr id="4" name="Rectangle 3">
            <a:extLst>
              <a:ext uri="{FF2B5EF4-FFF2-40B4-BE49-F238E27FC236}">
                <a16:creationId xmlns:a16="http://schemas.microsoft.com/office/drawing/2014/main" id="{DE14E16F-34B4-7F4E-ACE4-5047723D7684}"/>
              </a:ext>
            </a:extLst>
          </p:cNvPr>
          <p:cNvSpPr/>
          <p:nvPr/>
        </p:nvSpPr>
        <p:spPr>
          <a:xfrm>
            <a:off x="5977217" y="3244334"/>
            <a:ext cx="237566" cy="369332"/>
          </a:xfrm>
          <a:prstGeom prst="rect">
            <a:avLst/>
          </a:prstGeom>
        </p:spPr>
        <p:txBody>
          <a:bodyPr wrap="none">
            <a:spAutoFit/>
          </a:bodyPr>
          <a:lstStyle/>
          <a:p>
            <a:r>
              <a:rPr lang="en-US">
                <a:solidFill>
                  <a:srgbClr val="000000"/>
                </a:solidFill>
                <a:latin typeface="-webkit-standard"/>
              </a:rPr>
              <a:t> </a:t>
            </a:r>
            <a:endParaRPr lang="en-US"/>
          </a:p>
        </p:txBody>
      </p:sp>
    </p:spTree>
    <p:extLst>
      <p:ext uri="{BB962C8B-B14F-4D97-AF65-F5344CB8AC3E}">
        <p14:creationId xmlns:p14="http://schemas.microsoft.com/office/powerpoint/2010/main" val="3772501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ainting, table, painted, elephant&#10;&#10;Description automatically generated">
            <a:extLst>
              <a:ext uri="{FF2B5EF4-FFF2-40B4-BE49-F238E27FC236}">
                <a16:creationId xmlns:a16="http://schemas.microsoft.com/office/drawing/2014/main" id="{E3397736-904E-47FE-9EB5-AA0373942D77}"/>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0"/>
            <a:ext cx="6317874" cy="6858000"/>
          </a:xfrm>
          <a:prstGeom prst="rect">
            <a:avLst/>
          </a:prstGeom>
        </p:spPr>
      </p:pic>
      <p:pic>
        <p:nvPicPr>
          <p:cNvPr id="7" name="Picture 6" descr="A picture containing man, young, standing, holding&#10;&#10;Description automatically generated">
            <a:extLst>
              <a:ext uri="{FF2B5EF4-FFF2-40B4-BE49-F238E27FC236}">
                <a16:creationId xmlns:a16="http://schemas.microsoft.com/office/drawing/2014/main" id="{61397C77-A0CD-4527-AEF6-92BC11EFF227}"/>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6317874" y="0"/>
            <a:ext cx="5874126" cy="6858000"/>
          </a:xfrm>
          <a:prstGeom prst="rect">
            <a:avLst/>
          </a:prstGeom>
        </p:spPr>
      </p:pic>
      <p:sp>
        <p:nvSpPr>
          <p:cNvPr id="11" name="Subtitle 10">
            <a:extLst>
              <a:ext uri="{FF2B5EF4-FFF2-40B4-BE49-F238E27FC236}">
                <a16:creationId xmlns:a16="http://schemas.microsoft.com/office/drawing/2014/main" id="{32143445-2A10-4549-8C5A-8C982807C522}"/>
              </a:ext>
            </a:extLst>
          </p:cNvPr>
          <p:cNvSpPr>
            <a:spLocks noGrp="1"/>
          </p:cNvSpPr>
          <p:nvPr>
            <p:ph type="subTitle" idx="1"/>
          </p:nvPr>
        </p:nvSpPr>
        <p:spPr>
          <a:xfrm>
            <a:off x="2310230" y="271462"/>
            <a:ext cx="8015288" cy="3157538"/>
          </a:xfrm>
          <a:noFill/>
          <a:ln>
            <a:solidFill>
              <a:schemeClr val="accent1"/>
            </a:solidFill>
          </a:ln>
          <a:effectLst>
            <a:softEdge rad="469900"/>
          </a:effectLst>
        </p:spPr>
        <p:txBody>
          <a:bodyPr>
            <a:noAutofit/>
          </a:bodyPr>
          <a:lstStyle/>
          <a:p>
            <a:pPr>
              <a:lnSpc>
                <a:spcPct val="100000"/>
              </a:lnSpc>
            </a:pPr>
            <a:endParaRPr lang="en-US" sz="4800" b="1" dirty="0">
              <a:solidFill>
                <a:schemeClr val="bg1"/>
              </a:solidFill>
            </a:endParaRPr>
          </a:p>
          <a:p>
            <a:pPr>
              <a:lnSpc>
                <a:spcPct val="150000"/>
              </a:lnSpc>
            </a:pPr>
            <a:r>
              <a:rPr lang="en-US" sz="6000" b="1" dirty="0">
                <a:ln>
                  <a:solidFill>
                    <a:schemeClr val="tx1"/>
                  </a:solidFill>
                </a:ln>
                <a:solidFill>
                  <a:schemeClr val="bg1"/>
                </a:solidFill>
              </a:rPr>
              <a:t>Studio Art Senior Thesis</a:t>
            </a:r>
            <a:br>
              <a:rPr lang="en-US" sz="5400" b="1" dirty="0">
                <a:ln>
                  <a:solidFill>
                    <a:schemeClr val="tx1"/>
                  </a:solidFill>
                </a:ln>
                <a:solidFill>
                  <a:schemeClr val="bg1"/>
                </a:solidFill>
              </a:rPr>
            </a:br>
            <a:r>
              <a:rPr lang="en-US" sz="5400" b="1" i="1" dirty="0">
                <a:ln>
                  <a:solidFill>
                    <a:schemeClr val="tx1"/>
                  </a:solidFill>
                </a:ln>
                <a:solidFill>
                  <a:schemeClr val="bg1"/>
                </a:solidFill>
              </a:rPr>
              <a:t>The Dream Collection</a:t>
            </a:r>
            <a:endParaRPr lang="en-US" sz="5400" b="1" dirty="0">
              <a:ln>
                <a:solidFill>
                  <a:schemeClr val="tx1"/>
                </a:solidFill>
              </a:ln>
              <a:solidFill>
                <a:schemeClr val="bg1"/>
              </a:solidFill>
            </a:endParaRPr>
          </a:p>
        </p:txBody>
      </p:sp>
      <p:sp>
        <p:nvSpPr>
          <p:cNvPr id="39" name="TextBox 38">
            <a:extLst>
              <a:ext uri="{FF2B5EF4-FFF2-40B4-BE49-F238E27FC236}">
                <a16:creationId xmlns:a16="http://schemas.microsoft.com/office/drawing/2014/main" id="{E5715B41-E886-4217-B63B-6C78CE4ED93C}"/>
              </a:ext>
            </a:extLst>
          </p:cNvPr>
          <p:cNvSpPr txBox="1"/>
          <p:nvPr/>
        </p:nvSpPr>
        <p:spPr>
          <a:xfrm>
            <a:off x="3803274" y="4143226"/>
            <a:ext cx="5029200" cy="2000548"/>
          </a:xfrm>
          <a:prstGeom prst="rect">
            <a:avLst/>
          </a:prstGeom>
          <a:noFill/>
          <a:ln>
            <a:noFill/>
          </a:ln>
          <a:effectLst>
            <a:softEdge rad="3429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rPr>
              <a:t>Keren Cohen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29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4F96-5AA5-43B4-A2CD-D59261ABBFD6}"/>
              </a:ext>
            </a:extLst>
          </p:cNvPr>
          <p:cNvSpPr>
            <a:spLocks noGrp="1"/>
          </p:cNvSpPr>
          <p:nvPr>
            <p:ph type="title"/>
          </p:nvPr>
        </p:nvSpPr>
        <p:spPr>
          <a:xfrm>
            <a:off x="619125" y="247796"/>
            <a:ext cx="10515600" cy="1149350"/>
          </a:xfrm>
        </p:spPr>
        <p:txBody>
          <a:bodyPr/>
          <a:lstStyle/>
          <a:p>
            <a:r>
              <a:rPr lang="en-US" dirty="0">
                <a:latin typeface="Times New Roman" panose="02020603050405020304" pitchFamily="18" charset="0"/>
                <a:cs typeface="Times New Roman" panose="02020603050405020304" pitchFamily="18" charset="0"/>
              </a:rPr>
              <a:t>Artist Statement</a:t>
            </a:r>
          </a:p>
        </p:txBody>
      </p:sp>
      <p:sp>
        <p:nvSpPr>
          <p:cNvPr id="8" name="Rectangle 7">
            <a:extLst>
              <a:ext uri="{FF2B5EF4-FFF2-40B4-BE49-F238E27FC236}">
                <a16:creationId xmlns:a16="http://schemas.microsoft.com/office/drawing/2014/main" id="{65E66E6D-E685-435A-960A-800119EA6692}"/>
              </a:ext>
            </a:extLst>
          </p:cNvPr>
          <p:cNvSpPr/>
          <p:nvPr/>
        </p:nvSpPr>
        <p:spPr>
          <a:xfrm>
            <a:off x="838200" y="1093787"/>
            <a:ext cx="8486776" cy="55164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Bits and pieces of hazy imagery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Constantly slipping away by the second,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Reaching for the journal on my nightstand.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Scribbling, writing, drawing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The unconscious experience.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Dreams unlock layers into another dimension of the soul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When nothing makes sense,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The innermost feelings, fantasies, and dilemmas are exposed.</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Overwhelmed by the meaning of these stories and adventures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I expressively paint my jumbled emotions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Trying desperately to get back in to reveal my truths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They become all consuming,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Swallowing.</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Tree>
    <p:extLst>
      <p:ext uri="{BB962C8B-B14F-4D97-AF65-F5344CB8AC3E}">
        <p14:creationId xmlns:p14="http://schemas.microsoft.com/office/powerpoint/2010/main" val="328801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2B9DF0-A169-4352-9939-D147806EC85C}"/>
              </a:ext>
            </a:extLst>
          </p:cNvPr>
          <p:cNvSpPr txBox="1"/>
          <p:nvPr/>
        </p:nvSpPr>
        <p:spPr>
          <a:xfrm>
            <a:off x="838200" y="0"/>
            <a:ext cx="10515599" cy="65227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STOP MOTION VIDEO OF INSTALLATION</a:t>
            </a:r>
          </a:p>
        </p:txBody>
      </p:sp>
      <p:pic>
        <p:nvPicPr>
          <p:cNvPr id="2" name="Untitled-3k">
            <a:hlinkClick r:id="" action="ppaction://media"/>
            <a:extLst>
              <a:ext uri="{FF2B5EF4-FFF2-40B4-BE49-F238E27FC236}">
                <a16:creationId xmlns:a16="http://schemas.microsoft.com/office/drawing/2014/main" id="{97D23CCE-1B66-46D3-8950-E666D5E64B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9179" y="824729"/>
            <a:ext cx="10564620" cy="5942598"/>
          </a:xfrm>
          <a:prstGeom prst="rect">
            <a:avLst/>
          </a:prstGeom>
        </p:spPr>
      </p:pic>
    </p:spTree>
    <p:extLst>
      <p:ext uri="{BB962C8B-B14F-4D97-AF65-F5344CB8AC3E}">
        <p14:creationId xmlns:p14="http://schemas.microsoft.com/office/powerpoint/2010/main" val="13130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ven&#10;&#10;Description automatically generated">
            <a:extLst>
              <a:ext uri="{FF2B5EF4-FFF2-40B4-BE49-F238E27FC236}">
                <a16:creationId xmlns:a16="http://schemas.microsoft.com/office/drawing/2014/main" id="{5DDE5CA4-68E3-4260-B6F9-C9BA468BCB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017" b="1"/>
          <a:stretch/>
        </p:blipFill>
        <p:spPr>
          <a:xfrm rot="16200000">
            <a:off x="-601895" y="1245360"/>
            <a:ext cx="6214533" cy="4367277"/>
          </a:xfrm>
          <a:prstGeom prst="rect">
            <a:avLst/>
          </a:prstGeom>
        </p:spPr>
      </p:pic>
      <p:pic>
        <p:nvPicPr>
          <p:cNvPr id="3" name="Picture 2" descr="A picture containing sitting, cat, laying, table&#10;&#10;Description automatically generated">
            <a:extLst>
              <a:ext uri="{FF2B5EF4-FFF2-40B4-BE49-F238E27FC236}">
                <a16:creationId xmlns:a16="http://schemas.microsoft.com/office/drawing/2014/main" id="{C0BF2961-83C2-42D8-A304-BB235CCE1D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124" r="3217" b="-1"/>
          <a:stretch/>
        </p:blipFill>
        <p:spPr>
          <a:xfrm>
            <a:off x="4772525" y="321732"/>
            <a:ext cx="7097742" cy="6214533"/>
          </a:xfrm>
          <a:prstGeom prst="rect">
            <a:avLst/>
          </a:prstGeom>
        </p:spPr>
      </p:pic>
    </p:spTree>
    <p:extLst>
      <p:ext uri="{BB962C8B-B14F-4D97-AF65-F5344CB8AC3E}">
        <p14:creationId xmlns:p14="http://schemas.microsoft.com/office/powerpoint/2010/main" val="70604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able, laying&#10;&#10;Description automatically generated">
            <a:extLst>
              <a:ext uri="{FF2B5EF4-FFF2-40B4-BE49-F238E27FC236}">
                <a16:creationId xmlns:a16="http://schemas.microsoft.com/office/drawing/2014/main" id="{4D362DBE-E472-471D-B9FA-4902FBC95A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33392"/>
            <a:ext cx="6578600" cy="4391215"/>
          </a:xfrm>
          <a:prstGeom prst="rect">
            <a:avLst/>
          </a:prstGeom>
        </p:spPr>
      </p:pic>
      <p:pic>
        <p:nvPicPr>
          <p:cNvPr id="7" name="Picture 6" descr="A picture containing indoor, paper, table, sitting&#10;&#10;Description automatically generated">
            <a:extLst>
              <a:ext uri="{FF2B5EF4-FFF2-40B4-BE49-F238E27FC236}">
                <a16:creationId xmlns:a16="http://schemas.microsoft.com/office/drawing/2014/main" id="{2C4A64D8-2A15-436F-BA41-C70996D5A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3399" y="1233392"/>
            <a:ext cx="6578601" cy="4391215"/>
          </a:xfrm>
          <a:prstGeom prst="rect">
            <a:avLst/>
          </a:prstGeom>
        </p:spPr>
      </p:pic>
    </p:spTree>
    <p:extLst>
      <p:ext uri="{BB962C8B-B14F-4D97-AF65-F5344CB8AC3E}">
        <p14:creationId xmlns:p14="http://schemas.microsoft.com/office/powerpoint/2010/main" val="734916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DAECD3-E8EF-1741-A4AE-C7D833027386}"/>
              </a:ext>
            </a:extLst>
          </p:cNvPr>
          <p:cNvPicPr>
            <a:picLocks noChangeAspect="1"/>
          </p:cNvPicPr>
          <p:nvPr/>
        </p:nvPicPr>
        <p:blipFill>
          <a:blip r:embed="rId2"/>
          <a:stretch>
            <a:fillRect/>
          </a:stretch>
        </p:blipFill>
        <p:spPr>
          <a:xfrm>
            <a:off x="2323475" y="188794"/>
            <a:ext cx="7689955" cy="6604870"/>
          </a:xfrm>
          <a:prstGeom prst="rect">
            <a:avLst/>
          </a:prstGeom>
        </p:spPr>
      </p:pic>
    </p:spTree>
    <p:extLst>
      <p:ext uri="{BB962C8B-B14F-4D97-AF65-F5344CB8AC3E}">
        <p14:creationId xmlns:p14="http://schemas.microsoft.com/office/powerpoint/2010/main" val="2800920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D898C-6CD1-43A6-A5D9-CFC130F6B0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017" b="1"/>
          <a:stretch/>
        </p:blipFill>
        <p:spPr>
          <a:xfrm rot="16200000">
            <a:off x="-669557" y="1134902"/>
            <a:ext cx="6223705" cy="4373708"/>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9EF8C7B9-AA0B-4853-A399-51B0CE05B0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7130" y="1069578"/>
            <a:ext cx="7069429" cy="4718843"/>
          </a:xfrm>
          <a:prstGeom prst="rect">
            <a:avLst/>
          </a:prstGeom>
        </p:spPr>
      </p:pic>
    </p:spTree>
    <p:extLst>
      <p:ext uri="{BB962C8B-B14F-4D97-AF65-F5344CB8AC3E}">
        <p14:creationId xmlns:p14="http://schemas.microsoft.com/office/powerpoint/2010/main" val="3699140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sitting, table, wooden&#10;&#10;Description automatically generated">
            <a:extLst>
              <a:ext uri="{FF2B5EF4-FFF2-40B4-BE49-F238E27FC236}">
                <a16:creationId xmlns:a16="http://schemas.microsoft.com/office/drawing/2014/main" id="{95D00ABC-59BF-4823-9D1B-9BF736B02D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46" y="1233393"/>
            <a:ext cx="6109572" cy="4078139"/>
          </a:xfrm>
          <a:prstGeom prst="rect">
            <a:avLst/>
          </a:prstGeom>
        </p:spPr>
      </p:pic>
      <p:pic>
        <p:nvPicPr>
          <p:cNvPr id="5" name="Picture 4" descr="A picture containing painting, table, painted, elephant&#10;&#10;Description automatically generated">
            <a:extLst>
              <a:ext uri="{FF2B5EF4-FFF2-40B4-BE49-F238E27FC236}">
                <a16:creationId xmlns:a16="http://schemas.microsoft.com/office/drawing/2014/main" id="{C4657E18-E19F-4A19-8E51-AAE72EF64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2426" y="1233392"/>
            <a:ext cx="6109574" cy="4078140"/>
          </a:xfrm>
          <a:prstGeom prst="rect">
            <a:avLst/>
          </a:prstGeom>
        </p:spPr>
      </p:pic>
    </p:spTree>
    <p:extLst>
      <p:ext uri="{BB962C8B-B14F-4D97-AF65-F5344CB8AC3E}">
        <p14:creationId xmlns:p14="http://schemas.microsoft.com/office/powerpoint/2010/main" val="394571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an, young, standing, holding&#10;&#10;Description automatically generated">
            <a:extLst>
              <a:ext uri="{FF2B5EF4-FFF2-40B4-BE49-F238E27FC236}">
                <a16:creationId xmlns:a16="http://schemas.microsoft.com/office/drawing/2014/main" id="{A48E2923-F3C6-42BD-96DD-D6BEE71B6227}"/>
              </a:ext>
            </a:extLst>
          </p:cNvPr>
          <p:cNvPicPr preferRelativeResize="0">
            <a:picLocks/>
          </p:cNvPicPr>
          <p:nvPr/>
        </p:nvPicPr>
        <p:blipFill>
          <a:blip r:embed="rId2" cstate="email">
            <a:extLst>
              <a:ext uri="{28A0092B-C50C-407E-A947-70E740481C1C}">
                <a14:useLocalDpi xmlns:a14="http://schemas.microsoft.com/office/drawing/2010/main"/>
              </a:ext>
            </a:extLst>
          </a:blip>
          <a:stretch>
            <a:fillRect/>
          </a:stretch>
        </p:blipFill>
        <p:spPr>
          <a:xfrm>
            <a:off x="348949" y="1273855"/>
            <a:ext cx="5747051" cy="4310288"/>
          </a:xfrm>
          <a:prstGeom prst="rect">
            <a:avLst/>
          </a:prstGeom>
        </p:spPr>
      </p:pic>
      <p:pic>
        <p:nvPicPr>
          <p:cNvPr id="5" name="Picture 4" descr="A picture containing table, large, food, plate&#10;&#10;Description automatically generated">
            <a:extLst>
              <a:ext uri="{FF2B5EF4-FFF2-40B4-BE49-F238E27FC236}">
                <a16:creationId xmlns:a16="http://schemas.microsoft.com/office/drawing/2014/main" id="{090C22D8-22D3-4104-B167-18322CA681A0}"/>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6310085" y="1273855"/>
            <a:ext cx="5747052" cy="4310289"/>
          </a:xfrm>
          <a:prstGeom prst="rect">
            <a:avLst/>
          </a:prstGeom>
        </p:spPr>
      </p:pic>
    </p:spTree>
    <p:extLst>
      <p:ext uri="{BB962C8B-B14F-4D97-AF65-F5344CB8AC3E}">
        <p14:creationId xmlns:p14="http://schemas.microsoft.com/office/powerpoint/2010/main" val="395149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09300"/>
            <a:ext cx="9144000" cy="2387600"/>
          </a:xfrm>
        </p:spPr>
        <p:txBody>
          <a:bodyPr/>
          <a:lstStyle/>
          <a:p>
            <a:r>
              <a:rPr lang="en-US" dirty="0"/>
              <a:t>Wallpaper Portraiture</a:t>
            </a:r>
          </a:p>
        </p:txBody>
      </p:sp>
      <p:sp>
        <p:nvSpPr>
          <p:cNvPr id="3" name="Subtitle 2"/>
          <p:cNvSpPr>
            <a:spLocks noGrp="1"/>
          </p:cNvSpPr>
          <p:nvPr>
            <p:ph type="subTitle" idx="1"/>
          </p:nvPr>
        </p:nvSpPr>
        <p:spPr/>
        <p:txBody>
          <a:bodyPr/>
          <a:lstStyle/>
          <a:p>
            <a:r>
              <a:rPr lang="en-US" dirty="0"/>
              <a:t>Spring 2020</a:t>
            </a:r>
          </a:p>
          <a:p>
            <a:r>
              <a:rPr lang="en-US" dirty="0"/>
              <a:t>Lillian Favreau</a:t>
            </a:r>
          </a:p>
        </p:txBody>
      </p:sp>
    </p:spTree>
    <p:extLst>
      <p:ext uri="{BB962C8B-B14F-4D97-AF65-F5344CB8AC3E}">
        <p14:creationId xmlns:p14="http://schemas.microsoft.com/office/powerpoint/2010/main" val="134301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Artist Statement</a:t>
            </a:r>
          </a:p>
        </p:txBody>
      </p:sp>
      <p:sp>
        <p:nvSpPr>
          <p:cNvPr id="3" name="Content Placeholder 2"/>
          <p:cNvSpPr>
            <a:spLocks noGrp="1"/>
          </p:cNvSpPr>
          <p:nvPr>
            <p:ph idx="1"/>
          </p:nvPr>
        </p:nvSpPr>
        <p:spPr>
          <a:xfrm>
            <a:off x="838199" y="1825625"/>
            <a:ext cx="10714149" cy="4678206"/>
          </a:xfrm>
        </p:spPr>
        <p:txBody>
          <a:bodyPr>
            <a:normAutofit fontScale="92500" lnSpcReduction="10000"/>
          </a:bodyPr>
          <a:lstStyle/>
          <a:p>
            <a:pPr marL="0" indent="0">
              <a:buNone/>
            </a:pPr>
            <a:r>
              <a:rPr lang="en-US" sz="2400" dirty="0"/>
              <a:t>For this series, I was considering the history of portraiture and exploring connections between identity and personhood and the associations between family and home.</a:t>
            </a:r>
            <a:r>
              <a:rPr lang="en-US" sz="2400" dirty="0">
                <a:effectLst/>
              </a:rPr>
              <a:t> </a:t>
            </a:r>
            <a:r>
              <a:rPr lang="en-US" sz="2400" dirty="0"/>
              <a:t>From the framed family photo to the design of the rocking chair and painted china plates, what elements define domestic spaces? In my home, it was the wallpaper. The bright colors, the swirl of the floral patterning, I grew up in a house filled with art that I hadn’t considered. In honor of this, I render portraits of my family members as wallpaper swatches, which I achieved through the creation and use of repetitive tile patterning. </a:t>
            </a:r>
          </a:p>
          <a:p>
            <a:pPr marL="0" indent="0">
              <a:buNone/>
            </a:pPr>
            <a:r>
              <a:rPr lang="en-US" sz="2400" dirty="0"/>
              <a:t>I created two compositions centered around my sister and my father and the ways that they exist in my memory. After completing the two pieces, I became interested in expanding this connection between memory and wallpaper. I wanted to further explore its impersonal quality and the associations and expectations of its decorative role in the home. For my third and fourth pieces, I wanted to create an all-encompassing pattern that references my family’s shared history. At the same time, I was also considering the styles and design of wallpaper throughout Western history. As a reference to family history and the origins of wallpaper itself, my last pieces are rendered in the style of “toile de </a:t>
            </a:r>
            <a:r>
              <a:rPr lang="en-US" sz="2400" dirty="0" err="1"/>
              <a:t>Jouy</a:t>
            </a:r>
            <a:r>
              <a:rPr lang="en-US" sz="2400" dirty="0"/>
              <a:t>”, a popular patterning for textiles that originated in France during the 18th century.</a:t>
            </a:r>
            <a:r>
              <a:rPr lang="en-US" sz="2400" dirty="0">
                <a:effectLst/>
              </a:rPr>
              <a:t> </a:t>
            </a:r>
            <a:endParaRPr lang="en-US" sz="2400" dirty="0"/>
          </a:p>
        </p:txBody>
      </p:sp>
    </p:spTree>
    <p:extLst>
      <p:ext uri="{BB962C8B-B14F-4D97-AF65-F5344CB8AC3E}">
        <p14:creationId xmlns:p14="http://schemas.microsoft.com/office/powerpoint/2010/main" val="265216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76990" y="0"/>
            <a:ext cx="5213218" cy="6842348"/>
          </a:xfrm>
        </p:spPr>
      </p:pic>
      <p:sp>
        <p:nvSpPr>
          <p:cNvPr id="5" name="TextBox 4"/>
          <p:cNvSpPr txBox="1"/>
          <p:nvPr/>
        </p:nvSpPr>
        <p:spPr>
          <a:xfrm>
            <a:off x="9388698" y="5756856"/>
            <a:ext cx="26144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Papa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colored pencil on paper, 30x22 inches. </a:t>
            </a:r>
          </a:p>
        </p:txBody>
      </p:sp>
    </p:spTree>
    <p:extLst>
      <p:ext uri="{BB962C8B-B14F-4D97-AF65-F5344CB8AC3E}">
        <p14:creationId xmlns:p14="http://schemas.microsoft.com/office/powerpoint/2010/main" val="2543879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6447" y="891382"/>
            <a:ext cx="3838398" cy="499996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7975" y="891382"/>
            <a:ext cx="3749976" cy="4999968"/>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547" y="891382"/>
            <a:ext cx="3776771" cy="4999968"/>
          </a:xfrm>
          <a:prstGeom prst="rect">
            <a:avLst/>
          </a:prstGeom>
        </p:spPr>
      </p:pic>
    </p:spTree>
    <p:extLst>
      <p:ext uri="{BB962C8B-B14F-4D97-AF65-F5344CB8AC3E}">
        <p14:creationId xmlns:p14="http://schemas.microsoft.com/office/powerpoint/2010/main" val="1163878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20824" y="133305"/>
            <a:ext cx="4712562" cy="6518865"/>
          </a:xfrm>
          <a:prstGeom prst="rect">
            <a:avLst/>
          </a:prstGeom>
        </p:spPr>
      </p:pic>
      <p:sp>
        <p:nvSpPr>
          <p:cNvPr id="5" name="TextBox 4"/>
          <p:cNvSpPr txBox="1"/>
          <p:nvPr/>
        </p:nvSpPr>
        <p:spPr>
          <a:xfrm>
            <a:off x="9723549" y="5962919"/>
            <a:ext cx="1918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Papa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pattern tile</a:t>
            </a:r>
          </a:p>
        </p:txBody>
      </p:sp>
    </p:spTree>
    <p:extLst>
      <p:ext uri="{BB962C8B-B14F-4D97-AF65-F5344CB8AC3E}">
        <p14:creationId xmlns:p14="http://schemas.microsoft.com/office/powerpoint/2010/main" val="3846290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51538" y="0"/>
            <a:ext cx="5175673" cy="6852302"/>
          </a:xfrm>
        </p:spPr>
      </p:pic>
      <p:sp>
        <p:nvSpPr>
          <p:cNvPr id="5" name="TextBox 4"/>
          <p:cNvSpPr txBox="1"/>
          <p:nvPr/>
        </p:nvSpPr>
        <p:spPr>
          <a:xfrm>
            <a:off x="9465972" y="5847008"/>
            <a:ext cx="20863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Eva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colored pencil on paper, 30x22 inches.</a:t>
            </a:r>
          </a:p>
        </p:txBody>
      </p:sp>
    </p:spTree>
    <p:extLst>
      <p:ext uri="{BB962C8B-B14F-4D97-AF65-F5344CB8AC3E}">
        <p14:creationId xmlns:p14="http://schemas.microsoft.com/office/powerpoint/2010/main" val="4180924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4700" y="1027903"/>
            <a:ext cx="3811088" cy="508145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0581" y="1027903"/>
            <a:ext cx="3811088" cy="5081451"/>
          </a:xfrm>
          <a:prstGeom prst="rect">
            <a:avLst/>
          </a:prstGeom>
        </p:spPr>
      </p:pic>
      <p:pic>
        <p:nvPicPr>
          <p:cNvPr id="8" name="Content Placeholder 7"/>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18820" y="1027903"/>
            <a:ext cx="3811088" cy="5081451"/>
          </a:xfrm>
        </p:spPr>
      </p:pic>
    </p:spTree>
    <p:extLst>
      <p:ext uri="{BB962C8B-B14F-4D97-AF65-F5344CB8AC3E}">
        <p14:creationId xmlns:p14="http://schemas.microsoft.com/office/powerpoint/2010/main" val="3860100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FECA6-1D01-4446-BC94-0C03F6C677FE}"/>
              </a:ext>
            </a:extLst>
          </p:cNvPr>
          <p:cNvSpPr>
            <a:spLocks noGrp="1"/>
          </p:cNvSpPr>
          <p:nvPr>
            <p:ph type="ctrTitle"/>
          </p:nvPr>
        </p:nvSpPr>
        <p:spPr/>
        <p:txBody>
          <a:bodyPr/>
          <a:lstStyle/>
          <a:p>
            <a:r>
              <a:rPr lang="en-US" dirty="0"/>
              <a:t>Portrait, Place, and Pattern</a:t>
            </a:r>
            <a:endParaRPr lang="en-US" strike="sngStrike" dirty="0"/>
          </a:p>
        </p:txBody>
      </p:sp>
      <p:sp>
        <p:nvSpPr>
          <p:cNvPr id="3" name="Subtitle 2">
            <a:extLst>
              <a:ext uri="{FF2B5EF4-FFF2-40B4-BE49-F238E27FC236}">
                <a16:creationId xmlns:a16="http://schemas.microsoft.com/office/drawing/2014/main" id="{E20B57AD-CDE7-AB4D-8887-25897AD8475C}"/>
              </a:ext>
            </a:extLst>
          </p:cNvPr>
          <p:cNvSpPr>
            <a:spLocks noGrp="1"/>
          </p:cNvSpPr>
          <p:nvPr>
            <p:ph type="subTitle" idx="1"/>
          </p:nvPr>
        </p:nvSpPr>
        <p:spPr/>
        <p:txBody>
          <a:bodyPr/>
          <a:lstStyle/>
          <a:p>
            <a:r>
              <a:rPr lang="en-US" dirty="0"/>
              <a:t>Studio Art Senior Thesis</a:t>
            </a:r>
          </a:p>
          <a:p>
            <a:r>
              <a:rPr lang="en-US" dirty="0"/>
              <a:t>Spring 2020</a:t>
            </a:r>
          </a:p>
          <a:p>
            <a:r>
              <a:rPr lang="en-US" dirty="0"/>
              <a:t>Emma Carleton</a:t>
            </a:r>
          </a:p>
        </p:txBody>
      </p:sp>
    </p:spTree>
    <p:extLst>
      <p:ext uri="{BB962C8B-B14F-4D97-AF65-F5344CB8AC3E}">
        <p14:creationId xmlns:p14="http://schemas.microsoft.com/office/powerpoint/2010/main" val="2539462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586454" y="187570"/>
            <a:ext cx="5123792" cy="6451655"/>
          </a:xfrm>
        </p:spPr>
      </p:pic>
      <p:sp>
        <p:nvSpPr>
          <p:cNvPr id="2" name="TextBox 1"/>
          <p:cNvSpPr txBox="1"/>
          <p:nvPr/>
        </p:nvSpPr>
        <p:spPr>
          <a:xfrm>
            <a:off x="9826580" y="5679583"/>
            <a:ext cx="19575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Eva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pattern tile</a:t>
            </a:r>
          </a:p>
        </p:txBody>
      </p:sp>
    </p:spTree>
    <p:extLst>
      <p:ext uri="{BB962C8B-B14F-4D97-AF65-F5344CB8AC3E}">
        <p14:creationId xmlns:p14="http://schemas.microsoft.com/office/powerpoint/2010/main" val="3857253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32948" y="5306412"/>
            <a:ext cx="24072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Toile at 22 (red)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colored pencil on paper, 30x22 inches.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6751" y="0"/>
            <a:ext cx="5296416" cy="6858000"/>
          </a:xfrm>
          <a:prstGeom prst="rect">
            <a:avLst/>
          </a:prstGeom>
        </p:spPr>
      </p:pic>
    </p:spTree>
    <p:extLst>
      <p:ext uri="{BB962C8B-B14F-4D97-AF65-F5344CB8AC3E}">
        <p14:creationId xmlns:p14="http://schemas.microsoft.com/office/powerpoint/2010/main" val="67340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232948" y="5306409"/>
            <a:ext cx="24072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Toile at 22 (blue)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colored pencil on paper, 30x22 inches. </a:t>
            </a:r>
          </a:p>
        </p:txBody>
      </p:sp>
      <p:pic>
        <p:nvPicPr>
          <p:cNvPr id="4"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39589" y="0"/>
            <a:ext cx="5146765" cy="6862354"/>
          </a:xfrm>
        </p:spPr>
      </p:pic>
    </p:spTree>
    <p:extLst>
      <p:ext uri="{BB962C8B-B14F-4D97-AF65-F5344CB8AC3E}">
        <p14:creationId xmlns:p14="http://schemas.microsoft.com/office/powerpoint/2010/main" val="3924543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2445" y="944749"/>
            <a:ext cx="3542092" cy="4722790"/>
          </a:xfr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3300" y="944749"/>
            <a:ext cx="3643241" cy="472279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5304" y="944749"/>
            <a:ext cx="4561544" cy="4722790"/>
          </a:xfrm>
          <a:prstGeom prst="rect">
            <a:avLst/>
          </a:prstGeom>
        </p:spPr>
      </p:pic>
    </p:spTree>
    <p:extLst>
      <p:ext uri="{BB962C8B-B14F-4D97-AF65-F5344CB8AC3E}">
        <p14:creationId xmlns:p14="http://schemas.microsoft.com/office/powerpoint/2010/main" val="49349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28857" y="5512158"/>
            <a:ext cx="1249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Toile at 22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pattern tile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611" y="283961"/>
            <a:ext cx="8788400" cy="6257091"/>
          </a:xfrm>
          <a:prstGeom prst="rect">
            <a:avLst/>
          </a:prstGeom>
        </p:spPr>
      </p:pic>
    </p:spTree>
    <p:extLst>
      <p:ext uri="{BB962C8B-B14F-4D97-AF65-F5344CB8AC3E}">
        <p14:creationId xmlns:p14="http://schemas.microsoft.com/office/powerpoint/2010/main" val="3669936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4543" y="281803"/>
            <a:ext cx="8662153" cy="6171249"/>
          </a:xfrm>
        </p:spPr>
      </p:pic>
      <p:sp>
        <p:nvSpPr>
          <p:cNvPr id="5" name="TextBox 4"/>
          <p:cNvSpPr txBox="1"/>
          <p:nvPr/>
        </p:nvSpPr>
        <p:spPr>
          <a:xfrm>
            <a:off x="10328857" y="5512158"/>
            <a:ext cx="1249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Toile at 22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pattern tile</a:t>
            </a:r>
          </a:p>
        </p:txBody>
      </p:sp>
    </p:spTree>
    <p:extLst>
      <p:ext uri="{BB962C8B-B14F-4D97-AF65-F5344CB8AC3E}">
        <p14:creationId xmlns:p14="http://schemas.microsoft.com/office/powerpoint/2010/main" val="1034249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Autofit/>
          </a:bodyPr>
          <a:lstStyle/>
          <a:p>
            <a:r>
              <a:rPr lang="en" sz="4000" i="1">
                <a:latin typeface="Cambria"/>
                <a:ea typeface="Cambria"/>
                <a:cs typeface="Cambria"/>
                <a:sym typeface="Cambria"/>
              </a:rPr>
              <a:t>Ray of Light</a:t>
            </a:r>
            <a:endParaRPr sz="4000" i="1">
              <a:latin typeface="Cambria"/>
              <a:ea typeface="Cambria"/>
              <a:cs typeface="Cambria"/>
              <a:sym typeface="Cambria"/>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Autofit/>
          </a:bodyPr>
          <a:lstStyle/>
          <a:p>
            <a:pPr marL="0" indent="0"/>
            <a:r>
              <a:rPr lang="en" sz="2267">
                <a:solidFill>
                  <a:srgbClr val="999999"/>
                </a:solidFill>
                <a:latin typeface="Cambria"/>
                <a:ea typeface="Cambria"/>
                <a:cs typeface="Cambria"/>
                <a:sym typeface="Cambria"/>
              </a:rPr>
              <a:t>Madelaine Hamilton</a:t>
            </a:r>
            <a:endParaRPr sz="2267">
              <a:solidFill>
                <a:srgbClr val="999999"/>
              </a:solidFill>
              <a:latin typeface="Cambria"/>
              <a:ea typeface="Cambria"/>
              <a:cs typeface="Cambria"/>
              <a:sym typeface="Cambria"/>
            </a:endParaRPr>
          </a:p>
          <a:p>
            <a:pPr marL="0" indent="0"/>
            <a:r>
              <a:rPr lang="en" sz="2267">
                <a:solidFill>
                  <a:srgbClr val="999999"/>
                </a:solidFill>
                <a:latin typeface="Cambria"/>
                <a:ea typeface="Cambria"/>
                <a:cs typeface="Cambria"/>
                <a:sym typeface="Cambria"/>
              </a:rPr>
              <a:t>Spring 2020</a:t>
            </a:r>
            <a:endParaRPr sz="2267">
              <a:solidFill>
                <a:srgbClr val="999999"/>
              </a:solidFill>
              <a:latin typeface="Cambria"/>
              <a:ea typeface="Cambria"/>
              <a:cs typeface="Cambria"/>
              <a:sym typeface="Cambria"/>
            </a:endParaRPr>
          </a:p>
        </p:txBody>
      </p:sp>
    </p:spTree>
    <p:extLst>
      <p:ext uri="{BB962C8B-B14F-4D97-AF65-F5344CB8AC3E}">
        <p14:creationId xmlns:p14="http://schemas.microsoft.com/office/powerpoint/2010/main" val="2248452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8355567" y="5798600"/>
            <a:ext cx="3335200" cy="675600"/>
          </a:xfrm>
          <a:prstGeom prst="rect">
            <a:avLst/>
          </a:prstGeom>
        </p:spPr>
        <p:txBody>
          <a:bodyPr spcFirstLastPara="1" wrap="square" lIns="121900" tIns="121900" rIns="121900" bIns="121900" anchor="t" anchorCtr="0">
            <a:noAutofit/>
          </a:bodyPr>
          <a:lstStyle/>
          <a:p>
            <a:pPr marL="0" indent="0">
              <a:spcAft>
                <a:spcPts val="2133"/>
              </a:spcAft>
              <a:buNone/>
            </a:pPr>
            <a:r>
              <a:rPr lang="en" sz="2133" i="1">
                <a:latin typeface="Calibri"/>
                <a:ea typeface="Calibri"/>
                <a:cs typeface="Calibri"/>
                <a:sym typeface="Calibri"/>
              </a:rPr>
              <a:t>Greta</a:t>
            </a:r>
            <a:r>
              <a:rPr lang="en" sz="2133">
                <a:latin typeface="Calibri"/>
                <a:ea typeface="Calibri"/>
                <a:cs typeface="Calibri"/>
                <a:sym typeface="Calibri"/>
              </a:rPr>
              <a:t>, oil on canvas paper, 9” x 12”</a:t>
            </a:r>
            <a:endParaRPr sz="2133">
              <a:latin typeface="Calibri"/>
              <a:ea typeface="Calibri"/>
              <a:cs typeface="Calibri"/>
              <a:sym typeface="Calibri"/>
            </a:endParaRPr>
          </a:p>
        </p:txBody>
      </p:sp>
      <p:pic>
        <p:nvPicPr>
          <p:cNvPr id="61" name="Google Shape;61;p14"/>
          <p:cNvPicPr preferRelativeResize="0"/>
          <p:nvPr/>
        </p:nvPicPr>
        <p:blipFill rotWithShape="1">
          <a:blip r:embed="rId3">
            <a:alphaModFix/>
          </a:blip>
          <a:srcRect l="5485" t="3838" r="5467" b="4343"/>
          <a:stretch/>
        </p:blipFill>
        <p:spPr>
          <a:xfrm>
            <a:off x="3836417" y="307784"/>
            <a:ext cx="4519167" cy="6242435"/>
          </a:xfrm>
          <a:prstGeom prst="rect">
            <a:avLst/>
          </a:prstGeom>
          <a:noFill/>
          <a:ln>
            <a:noFill/>
          </a:ln>
        </p:spPr>
      </p:pic>
    </p:spTree>
    <p:extLst>
      <p:ext uri="{BB962C8B-B14F-4D97-AF65-F5344CB8AC3E}">
        <p14:creationId xmlns:p14="http://schemas.microsoft.com/office/powerpoint/2010/main" val="1884848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3333" i="1">
                <a:solidFill>
                  <a:srgbClr val="CCCCCC"/>
                </a:solidFill>
                <a:latin typeface="Cambria"/>
                <a:ea typeface="Cambria"/>
                <a:cs typeface="Cambria"/>
                <a:sym typeface="Cambria"/>
              </a:rPr>
              <a:t>Ray of Light</a:t>
            </a:r>
            <a:endParaRPr sz="3067" i="1">
              <a:solidFill>
                <a:srgbClr val="CCCCCC"/>
              </a:solidFill>
              <a:latin typeface="Cambria"/>
              <a:ea typeface="Cambria"/>
              <a:cs typeface="Cambria"/>
              <a:sym typeface="Cambria"/>
            </a:endParaRPr>
          </a:p>
        </p:txBody>
      </p:sp>
      <p:sp>
        <p:nvSpPr>
          <p:cNvPr id="67" name="Google Shape;67;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lgn="ctr">
              <a:lnSpc>
                <a:spcPct val="150000"/>
              </a:lnSpc>
              <a:buNone/>
            </a:pPr>
            <a:endParaRPr>
              <a:latin typeface="Cambria"/>
              <a:ea typeface="Cambria"/>
              <a:cs typeface="Cambria"/>
              <a:sym typeface="Cambria"/>
            </a:endParaRPr>
          </a:p>
          <a:p>
            <a:pPr marL="0" indent="0" algn="just">
              <a:lnSpc>
                <a:spcPct val="150000"/>
              </a:lnSpc>
              <a:spcBef>
                <a:spcPts val="2133"/>
              </a:spcBef>
              <a:buNone/>
            </a:pPr>
            <a:r>
              <a:rPr lang="en" sz="2533">
                <a:solidFill>
                  <a:srgbClr val="FFFFFF"/>
                </a:solidFill>
                <a:latin typeface="Cambria"/>
                <a:ea typeface="Cambria"/>
                <a:cs typeface="Cambria"/>
                <a:sym typeface="Cambria"/>
              </a:rPr>
              <a:t>Light doesn’t need a medium through which to travel no matter the source or the direction from where it shines. The speed of light is a universal physical constant.</a:t>
            </a:r>
            <a:endParaRPr sz="2533">
              <a:solidFill>
                <a:srgbClr val="FFFFFF"/>
              </a:solidFill>
              <a:latin typeface="Cambria"/>
              <a:ea typeface="Cambria"/>
              <a:cs typeface="Cambria"/>
              <a:sym typeface="Cambria"/>
            </a:endParaRPr>
          </a:p>
          <a:p>
            <a:pPr marL="0" indent="0">
              <a:spcBef>
                <a:spcPts val="2133"/>
              </a:spcBef>
              <a:spcAft>
                <a:spcPts val="2133"/>
              </a:spcAft>
              <a:buNone/>
            </a:pPr>
            <a:endParaRPr>
              <a:latin typeface="Cambria"/>
              <a:ea typeface="Cambria"/>
              <a:cs typeface="Cambria"/>
              <a:sym typeface="Cambria"/>
            </a:endParaRPr>
          </a:p>
        </p:txBody>
      </p:sp>
    </p:spTree>
    <p:extLst>
      <p:ext uri="{BB962C8B-B14F-4D97-AF65-F5344CB8AC3E}">
        <p14:creationId xmlns:p14="http://schemas.microsoft.com/office/powerpoint/2010/main" val="3964443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body" idx="1"/>
          </p:nvPr>
        </p:nvSpPr>
        <p:spPr>
          <a:xfrm>
            <a:off x="381600" y="1963200"/>
            <a:ext cx="11428800" cy="2931600"/>
          </a:xfrm>
          <a:prstGeom prst="rect">
            <a:avLst/>
          </a:prstGeom>
        </p:spPr>
        <p:txBody>
          <a:bodyPr spcFirstLastPara="1" wrap="square" lIns="121900" tIns="121900" rIns="121900" bIns="121900" anchor="t" anchorCtr="0">
            <a:noAutofit/>
          </a:bodyPr>
          <a:lstStyle/>
          <a:p>
            <a:pPr marL="0" indent="0" algn="just">
              <a:lnSpc>
                <a:spcPct val="150000"/>
              </a:lnSpc>
              <a:buNone/>
            </a:pPr>
            <a:r>
              <a:rPr lang="en" sz="2133">
                <a:solidFill>
                  <a:srgbClr val="FFFFFF"/>
                </a:solidFill>
                <a:latin typeface="Cambria"/>
                <a:ea typeface="Cambria"/>
                <a:cs typeface="Cambria"/>
                <a:sym typeface="Cambria"/>
              </a:rPr>
              <a:t>The effects of visible light waves can be felt even in those who are blind. The speed of light, 299,792,458 meters per second, is the same no matter where you are in the universe. Whether you are on Earth or in the empty vacuum of outer space, the speed of light is a universal physical constant.</a:t>
            </a:r>
            <a:endParaRPr sz="2133">
              <a:solidFill>
                <a:srgbClr val="FFFFFF"/>
              </a:solidFill>
              <a:latin typeface="Cambria"/>
              <a:ea typeface="Cambria"/>
              <a:cs typeface="Cambria"/>
              <a:sym typeface="Cambria"/>
            </a:endParaRPr>
          </a:p>
          <a:p>
            <a:pPr marL="0" indent="0" algn="just">
              <a:lnSpc>
                <a:spcPct val="150000"/>
              </a:lnSpc>
              <a:spcBef>
                <a:spcPts val="2133"/>
              </a:spcBef>
              <a:buNone/>
            </a:pPr>
            <a:r>
              <a:rPr lang="en" sz="2133">
                <a:solidFill>
                  <a:srgbClr val="FFFFFF"/>
                </a:solidFill>
                <a:latin typeface="Cambria"/>
                <a:ea typeface="Cambria"/>
                <a:cs typeface="Cambria"/>
                <a:sym typeface="Cambria"/>
              </a:rPr>
              <a:t>The presence of light affects our brain activity and the physical world  in numerous ways unrelated to sight. </a:t>
            </a:r>
            <a:endParaRPr sz="2133">
              <a:solidFill>
                <a:srgbClr val="FFFFFF"/>
              </a:solidFill>
              <a:latin typeface="Cambria"/>
              <a:ea typeface="Cambria"/>
              <a:cs typeface="Cambria"/>
              <a:sym typeface="Cambria"/>
            </a:endParaRPr>
          </a:p>
          <a:p>
            <a:pPr marL="0" indent="0">
              <a:spcBef>
                <a:spcPts val="2133"/>
              </a:spcBef>
              <a:spcAft>
                <a:spcPts val="2133"/>
              </a:spcAft>
              <a:buNone/>
            </a:pPr>
            <a:endParaRPr sz="2533">
              <a:solidFill>
                <a:srgbClr val="FFFFFF"/>
              </a:solidFill>
              <a:latin typeface="Cambria"/>
              <a:ea typeface="Cambria"/>
              <a:cs typeface="Cambria"/>
              <a:sym typeface="Cambria"/>
            </a:endParaRPr>
          </a:p>
        </p:txBody>
      </p:sp>
      <p:sp>
        <p:nvSpPr>
          <p:cNvPr id="73" name="Google Shape;73;p16"/>
          <p:cNvSpPr txBox="1"/>
          <p:nvPr/>
        </p:nvSpPr>
        <p:spPr>
          <a:xfrm>
            <a:off x="544833" y="651467"/>
            <a:ext cx="5069600" cy="698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D9D9D9"/>
                </a:solidFill>
                <a:latin typeface="Cambria"/>
                <a:ea typeface="Cambria"/>
                <a:cs typeface="Cambria"/>
                <a:sym typeface="Cambria"/>
              </a:rPr>
              <a:t>Artist Statement</a:t>
            </a:r>
            <a:endParaRPr sz="2667" kern="0">
              <a:solidFill>
                <a:srgbClr val="D9D9D9"/>
              </a:solidFill>
              <a:latin typeface="Cambria"/>
              <a:ea typeface="Cambria"/>
              <a:cs typeface="Cambria"/>
              <a:sym typeface="Cambria"/>
            </a:endParaRPr>
          </a:p>
        </p:txBody>
      </p:sp>
    </p:spTree>
    <p:extLst>
      <p:ext uri="{BB962C8B-B14F-4D97-AF65-F5344CB8AC3E}">
        <p14:creationId xmlns:p14="http://schemas.microsoft.com/office/powerpoint/2010/main" val="376261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8A1DEF-0D9D-1D40-87B1-BF2CC410699B}"/>
              </a:ext>
            </a:extLst>
          </p:cNvPr>
          <p:cNvSpPr>
            <a:spLocks noGrp="1"/>
          </p:cNvSpPr>
          <p:nvPr>
            <p:ph idx="1"/>
          </p:nvPr>
        </p:nvSpPr>
        <p:spPr>
          <a:xfrm>
            <a:off x="838200" y="1253331"/>
            <a:ext cx="10515600" cy="4351338"/>
          </a:xfrm>
        </p:spPr>
        <p:txBody>
          <a:bodyPr>
            <a:normAutofit fontScale="92500"/>
          </a:bodyPr>
          <a:lstStyle/>
          <a:p>
            <a:pPr marL="0" indent="0">
              <a:lnSpc>
                <a:spcPct val="150000"/>
              </a:lnSpc>
              <a:buNone/>
            </a:pPr>
            <a:r>
              <a:rPr lang="en-US" dirty="0">
                <a:latin typeface="+mj-lt"/>
              </a:rPr>
              <a:t>	When looking back on the past, do we remember all the minute things that have sparked a smile? Our memories, like paintings, reminding us of times that have swiftly come and gone. The interwoven relationship between these mundane little moments and the distinct thoughts behind them creates this act of reminiscing; every stroke of paint holds this fleeting feeling. Each work is a portrait, whether it be a person or place, laced together by the ties of my love for them, my memory and emotion.  </a:t>
            </a:r>
          </a:p>
          <a:p>
            <a:endParaRPr lang="en-US" dirty="0"/>
          </a:p>
        </p:txBody>
      </p:sp>
    </p:spTree>
    <p:extLst>
      <p:ext uri="{BB962C8B-B14F-4D97-AF65-F5344CB8AC3E}">
        <p14:creationId xmlns:p14="http://schemas.microsoft.com/office/powerpoint/2010/main" val="3906554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body" idx="1"/>
          </p:nvPr>
        </p:nvSpPr>
        <p:spPr>
          <a:xfrm>
            <a:off x="415600" y="819733"/>
            <a:ext cx="11360800" cy="5374800"/>
          </a:xfrm>
          <a:prstGeom prst="rect">
            <a:avLst/>
          </a:prstGeom>
        </p:spPr>
        <p:txBody>
          <a:bodyPr spcFirstLastPara="1" wrap="square" lIns="121900" tIns="121900" rIns="121900" bIns="121900" anchor="t" anchorCtr="0">
            <a:noAutofit/>
          </a:bodyPr>
          <a:lstStyle/>
          <a:p>
            <a:pPr marL="0" indent="0" algn="just">
              <a:lnSpc>
                <a:spcPct val="150000"/>
              </a:lnSpc>
              <a:buNone/>
            </a:pPr>
            <a:r>
              <a:rPr lang="en" sz="2000">
                <a:solidFill>
                  <a:srgbClr val="FFFFFF"/>
                </a:solidFill>
                <a:latin typeface="Cambria"/>
                <a:ea typeface="Cambria"/>
                <a:cs typeface="Cambria"/>
                <a:sym typeface="Cambria"/>
              </a:rPr>
              <a:t>The sun in our solar system provides energy used by all living things. The stars reflect light waves that have traveled billions of light-years to illuminate our night sky. For hundreds of generations, the glowing solid particles in flames have given us warmth and shelter. </a:t>
            </a:r>
            <a:endParaRPr sz="2000">
              <a:solidFill>
                <a:srgbClr val="FFFFFF"/>
              </a:solidFill>
              <a:latin typeface="Cambria"/>
              <a:ea typeface="Cambria"/>
              <a:cs typeface="Cambria"/>
              <a:sym typeface="Cambria"/>
            </a:endParaRPr>
          </a:p>
          <a:p>
            <a:pPr marL="0" indent="0" algn="just">
              <a:lnSpc>
                <a:spcPct val="150000"/>
              </a:lnSpc>
              <a:buNone/>
            </a:pPr>
            <a:endParaRPr sz="2000">
              <a:solidFill>
                <a:srgbClr val="FFFFFF"/>
              </a:solidFill>
              <a:latin typeface="Cambria"/>
              <a:ea typeface="Cambria"/>
              <a:cs typeface="Cambria"/>
              <a:sym typeface="Cambria"/>
            </a:endParaRPr>
          </a:p>
          <a:p>
            <a:pPr marL="0" indent="0" algn="just">
              <a:lnSpc>
                <a:spcPct val="150000"/>
              </a:lnSpc>
              <a:buNone/>
            </a:pPr>
            <a:r>
              <a:rPr lang="en" sz="2000">
                <a:solidFill>
                  <a:srgbClr val="FFFFFF"/>
                </a:solidFill>
                <a:latin typeface="Cambria"/>
                <a:ea typeface="Cambria"/>
                <a:cs typeface="Cambria"/>
                <a:sym typeface="Cambria"/>
              </a:rPr>
              <a:t>The human body itself emits a characteristic spectrum of light waves, called black-body radiation.</a:t>
            </a:r>
            <a:endParaRPr sz="2000">
              <a:solidFill>
                <a:srgbClr val="FFFFFF"/>
              </a:solidFill>
              <a:latin typeface="Cambria"/>
              <a:ea typeface="Cambria"/>
              <a:cs typeface="Cambria"/>
              <a:sym typeface="Cambria"/>
            </a:endParaRPr>
          </a:p>
          <a:p>
            <a:pPr marL="0" indent="0" algn="just">
              <a:lnSpc>
                <a:spcPct val="150000"/>
              </a:lnSpc>
              <a:buNone/>
            </a:pPr>
            <a:endParaRPr sz="2000">
              <a:solidFill>
                <a:srgbClr val="FFFFFF"/>
              </a:solidFill>
              <a:latin typeface="Cambria"/>
              <a:ea typeface="Cambria"/>
              <a:cs typeface="Cambria"/>
              <a:sym typeface="Cambria"/>
            </a:endParaRPr>
          </a:p>
          <a:p>
            <a:pPr marL="0" indent="0" algn="just">
              <a:lnSpc>
                <a:spcPct val="150000"/>
              </a:lnSpc>
              <a:buNone/>
            </a:pPr>
            <a:r>
              <a:rPr lang="en" sz="2000">
                <a:solidFill>
                  <a:srgbClr val="FFFFFF"/>
                </a:solidFill>
                <a:latin typeface="Cambria"/>
                <a:ea typeface="Cambria"/>
                <a:cs typeface="Cambria"/>
                <a:sym typeface="Cambria"/>
              </a:rPr>
              <a:t>We are children of light.</a:t>
            </a:r>
            <a:endParaRPr sz="2000">
              <a:solidFill>
                <a:srgbClr val="FFFFFF"/>
              </a:solidFill>
              <a:latin typeface="Cambria"/>
              <a:ea typeface="Cambria"/>
              <a:cs typeface="Cambria"/>
              <a:sym typeface="Cambria"/>
            </a:endParaRPr>
          </a:p>
          <a:p>
            <a:pPr marL="0" indent="0" algn="just">
              <a:lnSpc>
                <a:spcPct val="150000"/>
              </a:lnSpc>
              <a:buNone/>
            </a:pPr>
            <a:endParaRPr sz="2000">
              <a:solidFill>
                <a:srgbClr val="FFFFFF"/>
              </a:solidFill>
              <a:latin typeface="Cambria"/>
              <a:ea typeface="Cambria"/>
              <a:cs typeface="Cambria"/>
              <a:sym typeface="Cambria"/>
            </a:endParaRPr>
          </a:p>
          <a:p>
            <a:pPr marL="0" indent="0" algn="just">
              <a:lnSpc>
                <a:spcPct val="150000"/>
              </a:lnSpc>
              <a:buNone/>
            </a:pPr>
            <a:r>
              <a:rPr lang="en" sz="2000">
                <a:solidFill>
                  <a:srgbClr val="FFFFFF"/>
                </a:solidFill>
                <a:latin typeface="Cambria"/>
                <a:ea typeface="Cambria"/>
                <a:cs typeface="Cambria"/>
                <a:sym typeface="Cambria"/>
              </a:rPr>
              <a:t>Light is an indispensable source of meaning for our human capacity for  justice, empathy, and compassion. During a time of inexorable darkness and uncertainty, I explore this idea of light and our common humanity through portraits of my classmates and other individuals. </a:t>
            </a:r>
            <a:endParaRPr sz="2000">
              <a:solidFill>
                <a:srgbClr val="FFFFFF"/>
              </a:solidFill>
              <a:latin typeface="Cambria"/>
              <a:ea typeface="Cambria"/>
              <a:cs typeface="Cambria"/>
              <a:sym typeface="Cambria"/>
            </a:endParaRPr>
          </a:p>
          <a:p>
            <a:pPr marL="0" indent="0">
              <a:spcAft>
                <a:spcPts val="2133"/>
              </a:spcAft>
              <a:buNone/>
            </a:pPr>
            <a:endParaRPr sz="2533"/>
          </a:p>
        </p:txBody>
      </p:sp>
    </p:spTree>
    <p:extLst>
      <p:ext uri="{BB962C8B-B14F-4D97-AF65-F5344CB8AC3E}">
        <p14:creationId xmlns:p14="http://schemas.microsoft.com/office/powerpoint/2010/main" val="2390549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p:nvPr/>
        </p:nvSpPr>
        <p:spPr>
          <a:xfrm>
            <a:off x="9052800" y="6078633"/>
            <a:ext cx="3470400" cy="57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D9D9D9"/>
                </a:solidFill>
                <a:latin typeface="Calibri"/>
                <a:ea typeface="Calibri"/>
                <a:cs typeface="Calibri"/>
                <a:sym typeface="Calibri"/>
              </a:rPr>
              <a:t>Lillian</a:t>
            </a:r>
            <a:r>
              <a:rPr lang="en" sz="1867" kern="0">
                <a:solidFill>
                  <a:srgbClr val="D9D9D9"/>
                </a:solidFill>
                <a:latin typeface="Calibri"/>
                <a:ea typeface="Calibri"/>
                <a:cs typeface="Calibri"/>
                <a:sym typeface="Calibri"/>
              </a:rPr>
              <a:t>, oil on canvas, 14” x 14”</a:t>
            </a:r>
            <a:endParaRPr sz="1867" kern="0">
              <a:solidFill>
                <a:srgbClr val="D9D9D9"/>
              </a:solidFill>
              <a:latin typeface="Calibri"/>
              <a:ea typeface="Calibri"/>
              <a:cs typeface="Calibri"/>
              <a:sym typeface="Calibri"/>
            </a:endParaRPr>
          </a:p>
        </p:txBody>
      </p:sp>
      <p:pic>
        <p:nvPicPr>
          <p:cNvPr id="84" name="Google Shape;84;p18"/>
          <p:cNvPicPr preferRelativeResize="0"/>
          <p:nvPr/>
        </p:nvPicPr>
        <p:blipFill rotWithShape="1">
          <a:blip r:embed="rId3" cstate="email">
            <a:alphaModFix/>
            <a:extLst>
              <a:ext uri="{28A0092B-C50C-407E-A947-70E740481C1C}">
                <a14:useLocalDpi xmlns:a14="http://schemas.microsoft.com/office/drawing/2010/main"/>
              </a:ext>
            </a:extLst>
          </a:blip>
          <a:srcRect l="10323" t="25307" r="12977" b="35285"/>
          <a:stretch/>
        </p:blipFill>
        <p:spPr>
          <a:xfrm>
            <a:off x="3650101" y="932434"/>
            <a:ext cx="4891799" cy="4993133"/>
          </a:xfrm>
          <a:prstGeom prst="rect">
            <a:avLst/>
          </a:prstGeom>
          <a:noFill/>
          <a:ln>
            <a:noFill/>
          </a:ln>
        </p:spPr>
      </p:pic>
    </p:spTree>
    <p:extLst>
      <p:ext uri="{BB962C8B-B14F-4D97-AF65-F5344CB8AC3E}">
        <p14:creationId xmlns:p14="http://schemas.microsoft.com/office/powerpoint/2010/main" val="382003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9"/>
          <p:cNvPicPr preferRelativeResize="0"/>
          <p:nvPr/>
        </p:nvPicPr>
        <p:blipFill rotWithShape="1">
          <a:blip r:embed="rId3" cstate="email">
            <a:alphaModFix/>
            <a:extLst>
              <a:ext uri="{28A0092B-C50C-407E-A947-70E740481C1C}">
                <a14:useLocalDpi xmlns:a14="http://schemas.microsoft.com/office/drawing/2010/main"/>
              </a:ext>
            </a:extLst>
          </a:blip>
          <a:srcRect l="12148" t="24438" r="11058" b="36764"/>
          <a:stretch/>
        </p:blipFill>
        <p:spPr>
          <a:xfrm>
            <a:off x="3529818" y="855685"/>
            <a:ext cx="5132367" cy="5146633"/>
          </a:xfrm>
          <a:prstGeom prst="rect">
            <a:avLst/>
          </a:prstGeom>
          <a:noFill/>
          <a:ln>
            <a:noFill/>
          </a:ln>
        </p:spPr>
      </p:pic>
      <p:sp>
        <p:nvSpPr>
          <p:cNvPr id="90" name="Google Shape;90;p19"/>
          <p:cNvSpPr txBox="1"/>
          <p:nvPr/>
        </p:nvSpPr>
        <p:spPr>
          <a:xfrm>
            <a:off x="7941200" y="6108900"/>
            <a:ext cx="4250800" cy="5540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867" i="1" kern="0">
                <a:solidFill>
                  <a:srgbClr val="D9D9D9"/>
                </a:solidFill>
                <a:latin typeface="Calibri"/>
                <a:ea typeface="Calibri"/>
                <a:cs typeface="Calibri"/>
                <a:sym typeface="Calibri"/>
              </a:rPr>
              <a:t>Emma</a:t>
            </a:r>
            <a:r>
              <a:rPr lang="en" sz="1867" kern="0">
                <a:solidFill>
                  <a:srgbClr val="D9D9D9"/>
                </a:solidFill>
                <a:latin typeface="Calibri"/>
                <a:ea typeface="Calibri"/>
                <a:cs typeface="Calibri"/>
                <a:sym typeface="Calibri"/>
              </a:rPr>
              <a:t>, oil on canvas, 14” x 14”</a:t>
            </a:r>
            <a:endParaRPr sz="1867" kern="0">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3823240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p:nvPr/>
        </p:nvSpPr>
        <p:spPr>
          <a:xfrm>
            <a:off x="7338800" y="6087867"/>
            <a:ext cx="4853200" cy="4740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867" i="1" kern="0">
                <a:solidFill>
                  <a:srgbClr val="D9D9D9"/>
                </a:solidFill>
                <a:latin typeface="Calibri"/>
                <a:ea typeface="Calibri"/>
                <a:cs typeface="Calibri"/>
                <a:sym typeface="Calibri"/>
              </a:rPr>
              <a:t>Xuemeng</a:t>
            </a:r>
            <a:r>
              <a:rPr lang="en" sz="1867" kern="0">
                <a:solidFill>
                  <a:srgbClr val="D9D9D9"/>
                </a:solidFill>
                <a:latin typeface="Calibri"/>
                <a:ea typeface="Calibri"/>
                <a:cs typeface="Calibri"/>
                <a:sym typeface="Calibri"/>
              </a:rPr>
              <a:t>, oil on canvas, 14” x 14”</a:t>
            </a:r>
            <a:endParaRPr sz="1867" kern="0">
              <a:solidFill>
                <a:srgbClr val="D9D9D9"/>
              </a:solidFill>
              <a:latin typeface="Calibri"/>
              <a:ea typeface="Calibri"/>
              <a:cs typeface="Calibri"/>
              <a:sym typeface="Calibri"/>
            </a:endParaRPr>
          </a:p>
        </p:txBody>
      </p:sp>
      <p:pic>
        <p:nvPicPr>
          <p:cNvPr id="96" name="Google Shape;96;p20"/>
          <p:cNvPicPr preferRelativeResize="0"/>
          <p:nvPr/>
        </p:nvPicPr>
        <p:blipFill rotWithShape="1">
          <a:blip r:embed="rId3" cstate="email">
            <a:alphaModFix/>
            <a:extLst>
              <a:ext uri="{28A0092B-C50C-407E-A947-70E740481C1C}">
                <a14:useLocalDpi xmlns:a14="http://schemas.microsoft.com/office/drawing/2010/main"/>
              </a:ext>
            </a:extLst>
          </a:blip>
          <a:srcRect l="3591" t="25488" r="5952" b="29350"/>
          <a:stretch/>
        </p:blipFill>
        <p:spPr>
          <a:xfrm>
            <a:off x="3605334" y="958449"/>
            <a:ext cx="4981335" cy="4941100"/>
          </a:xfrm>
          <a:prstGeom prst="rect">
            <a:avLst/>
          </a:prstGeom>
          <a:noFill/>
          <a:ln>
            <a:noFill/>
          </a:ln>
        </p:spPr>
      </p:pic>
    </p:spTree>
    <p:extLst>
      <p:ext uri="{BB962C8B-B14F-4D97-AF65-F5344CB8AC3E}">
        <p14:creationId xmlns:p14="http://schemas.microsoft.com/office/powerpoint/2010/main" val="975202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1"/>
          <p:cNvPicPr preferRelativeResize="0"/>
          <p:nvPr/>
        </p:nvPicPr>
        <p:blipFill rotWithShape="1">
          <a:blip r:embed="rId3" cstate="email">
            <a:alphaModFix/>
            <a:extLst>
              <a:ext uri="{28A0092B-C50C-407E-A947-70E740481C1C}">
                <a14:useLocalDpi xmlns:a14="http://schemas.microsoft.com/office/drawing/2010/main"/>
              </a:ext>
            </a:extLst>
          </a:blip>
          <a:srcRect l="6246" t="14172" r="10903" b="19968"/>
          <a:stretch/>
        </p:blipFill>
        <p:spPr>
          <a:xfrm>
            <a:off x="3575034" y="1047734"/>
            <a:ext cx="5041900" cy="4762500"/>
          </a:xfrm>
          <a:prstGeom prst="rect">
            <a:avLst/>
          </a:prstGeom>
          <a:noFill/>
          <a:ln>
            <a:noFill/>
          </a:ln>
        </p:spPr>
      </p:pic>
      <p:sp>
        <p:nvSpPr>
          <p:cNvPr id="102" name="Google Shape;102;p21"/>
          <p:cNvSpPr txBox="1"/>
          <p:nvPr/>
        </p:nvSpPr>
        <p:spPr>
          <a:xfrm>
            <a:off x="9078933" y="6052400"/>
            <a:ext cx="4323600" cy="805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D9D9D9"/>
                </a:solidFill>
                <a:latin typeface="Calibri"/>
                <a:ea typeface="Calibri"/>
                <a:cs typeface="Calibri"/>
                <a:sym typeface="Calibri"/>
              </a:rPr>
              <a:t>Karen</a:t>
            </a:r>
            <a:r>
              <a:rPr lang="en" sz="1867" kern="0">
                <a:solidFill>
                  <a:srgbClr val="D9D9D9"/>
                </a:solidFill>
                <a:latin typeface="Calibri"/>
                <a:ea typeface="Calibri"/>
                <a:cs typeface="Calibri"/>
                <a:sym typeface="Calibri"/>
              </a:rPr>
              <a:t>, oil on canvas, 14” x 14”</a:t>
            </a:r>
            <a:endParaRPr sz="1867" kern="0">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3083145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2"/>
          <p:cNvPicPr preferRelativeResize="0"/>
          <p:nvPr/>
        </p:nvPicPr>
        <p:blipFill rotWithShape="1">
          <a:blip r:embed="rId3" cstate="email">
            <a:alphaModFix/>
            <a:extLst>
              <a:ext uri="{28A0092B-C50C-407E-A947-70E740481C1C}">
                <a14:useLocalDpi xmlns:a14="http://schemas.microsoft.com/office/drawing/2010/main"/>
              </a:ext>
            </a:extLst>
          </a:blip>
          <a:srcRect l="18110" t="19113" r="9936" b="44999"/>
          <a:stretch/>
        </p:blipFill>
        <p:spPr>
          <a:xfrm>
            <a:off x="3435351" y="793751"/>
            <a:ext cx="5321300" cy="5270500"/>
          </a:xfrm>
          <a:prstGeom prst="rect">
            <a:avLst/>
          </a:prstGeom>
          <a:noFill/>
          <a:ln>
            <a:noFill/>
          </a:ln>
        </p:spPr>
      </p:pic>
      <p:sp>
        <p:nvSpPr>
          <p:cNvPr id="108" name="Google Shape;108;p22"/>
          <p:cNvSpPr txBox="1"/>
          <p:nvPr/>
        </p:nvSpPr>
        <p:spPr>
          <a:xfrm>
            <a:off x="9072933" y="5981267"/>
            <a:ext cx="4256000" cy="64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D9D9D9"/>
                </a:solidFill>
                <a:latin typeface="Calibri"/>
                <a:ea typeface="Calibri"/>
                <a:cs typeface="Calibri"/>
                <a:sym typeface="Calibri"/>
              </a:rPr>
              <a:t>Galen</a:t>
            </a:r>
            <a:r>
              <a:rPr lang="en" sz="1867" kern="0">
                <a:solidFill>
                  <a:srgbClr val="D9D9D9"/>
                </a:solidFill>
                <a:latin typeface="Calibri"/>
                <a:ea typeface="Calibri"/>
                <a:cs typeface="Calibri"/>
                <a:sym typeface="Calibri"/>
              </a:rPr>
              <a:t>, oil on canvas, 14” x 14”</a:t>
            </a:r>
            <a:endParaRPr sz="1867" kern="0">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1698170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7609200" y="6326400"/>
            <a:ext cx="4582800" cy="531600"/>
          </a:xfrm>
          <a:prstGeom prst="rect">
            <a:avLst/>
          </a:prstGeom>
        </p:spPr>
        <p:txBody>
          <a:bodyPr spcFirstLastPara="1" wrap="square" lIns="121900" tIns="121900" rIns="121900" bIns="121900" anchor="t" anchorCtr="0">
            <a:noAutofit/>
          </a:bodyPr>
          <a:lstStyle/>
          <a:p>
            <a:r>
              <a:rPr lang="en" sz="1867" i="1">
                <a:solidFill>
                  <a:srgbClr val="D9D9D9"/>
                </a:solidFill>
                <a:latin typeface="Calibri"/>
                <a:ea typeface="Calibri"/>
                <a:cs typeface="Calibri"/>
                <a:sym typeface="Calibri"/>
              </a:rPr>
              <a:t>So Help You God</a:t>
            </a:r>
            <a:r>
              <a:rPr lang="en" sz="1867">
                <a:solidFill>
                  <a:srgbClr val="D9D9D9"/>
                </a:solidFill>
                <a:latin typeface="Calibri"/>
                <a:ea typeface="Calibri"/>
                <a:cs typeface="Calibri"/>
                <a:sym typeface="Calibri"/>
              </a:rPr>
              <a:t>, oil on canvas, 36” x 48”</a:t>
            </a:r>
            <a:endParaRPr sz="1867">
              <a:solidFill>
                <a:srgbClr val="D9D9D9"/>
              </a:solidFill>
              <a:latin typeface="Calibri"/>
              <a:ea typeface="Calibri"/>
              <a:cs typeface="Calibri"/>
              <a:sym typeface="Calibri"/>
            </a:endParaRPr>
          </a:p>
        </p:txBody>
      </p:sp>
      <p:pic>
        <p:nvPicPr>
          <p:cNvPr id="114" name="Google Shape;114;p23"/>
          <p:cNvPicPr preferRelativeResize="0"/>
          <p:nvPr/>
        </p:nvPicPr>
        <p:blipFill>
          <a:blip r:embed="rId3">
            <a:alphaModFix/>
          </a:blip>
          <a:stretch>
            <a:fillRect/>
          </a:stretch>
        </p:blipFill>
        <p:spPr>
          <a:xfrm>
            <a:off x="2743200" y="895351"/>
            <a:ext cx="6705600" cy="5067300"/>
          </a:xfrm>
          <a:prstGeom prst="rect">
            <a:avLst/>
          </a:prstGeom>
          <a:noFill/>
          <a:ln>
            <a:noFill/>
          </a:ln>
        </p:spPr>
      </p:pic>
    </p:spTree>
    <p:extLst>
      <p:ext uri="{BB962C8B-B14F-4D97-AF65-F5344CB8AC3E}">
        <p14:creationId xmlns:p14="http://schemas.microsoft.com/office/powerpoint/2010/main" val="2605337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7"/>
          <p:cNvPicPr preferRelativeResize="0"/>
          <p:nvPr/>
        </p:nvPicPr>
        <p:blipFill rotWithShape="1">
          <a:blip r:embed="rId3">
            <a:alphaModFix/>
          </a:blip>
          <a:srcRect l="12022" t="15852" r="8092" b="38385"/>
          <a:stretch/>
        </p:blipFill>
        <p:spPr>
          <a:xfrm>
            <a:off x="3168450" y="446219"/>
            <a:ext cx="5855100" cy="5965568"/>
          </a:xfrm>
          <a:prstGeom prst="rect">
            <a:avLst/>
          </a:prstGeom>
          <a:noFill/>
          <a:ln>
            <a:noFill/>
          </a:ln>
        </p:spPr>
      </p:pic>
      <p:sp>
        <p:nvSpPr>
          <p:cNvPr id="140" name="Google Shape;140;p27"/>
          <p:cNvSpPr txBox="1"/>
          <p:nvPr/>
        </p:nvSpPr>
        <p:spPr>
          <a:xfrm>
            <a:off x="9112567" y="502767"/>
            <a:ext cx="2514000" cy="1084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D9D9D9"/>
                </a:solidFill>
                <a:latin typeface="Calibri"/>
                <a:ea typeface="Calibri"/>
                <a:cs typeface="Calibri"/>
                <a:sym typeface="Calibri"/>
              </a:rPr>
              <a:t>Study of Resurrected Christ</a:t>
            </a:r>
            <a:r>
              <a:rPr lang="en" sz="1867" kern="0">
                <a:solidFill>
                  <a:srgbClr val="D9D9D9"/>
                </a:solidFill>
                <a:latin typeface="Calibri"/>
                <a:ea typeface="Calibri"/>
                <a:cs typeface="Calibri"/>
                <a:sym typeface="Calibri"/>
              </a:rPr>
              <a:t>, 2020, oil on canvas, 14” x 14”</a:t>
            </a:r>
            <a:endParaRPr sz="1867" kern="0">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4008267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8"/>
          <p:cNvPicPr preferRelativeResize="0"/>
          <p:nvPr/>
        </p:nvPicPr>
        <p:blipFill rotWithShape="1">
          <a:blip r:embed="rId3" cstate="email">
            <a:alphaModFix/>
            <a:extLst>
              <a:ext uri="{28A0092B-C50C-407E-A947-70E740481C1C}">
                <a14:useLocalDpi xmlns:a14="http://schemas.microsoft.com/office/drawing/2010/main"/>
              </a:ext>
            </a:extLst>
          </a:blip>
          <a:srcRect l="5722" t="32031" r="2128" b="17572"/>
          <a:stretch/>
        </p:blipFill>
        <p:spPr>
          <a:xfrm>
            <a:off x="3138800" y="530667"/>
            <a:ext cx="6006267" cy="5796667"/>
          </a:xfrm>
          <a:prstGeom prst="rect">
            <a:avLst/>
          </a:prstGeom>
          <a:noFill/>
          <a:ln>
            <a:noFill/>
          </a:ln>
        </p:spPr>
      </p:pic>
      <p:sp>
        <p:nvSpPr>
          <p:cNvPr id="146" name="Google Shape;146;p28"/>
          <p:cNvSpPr txBox="1"/>
          <p:nvPr/>
        </p:nvSpPr>
        <p:spPr>
          <a:xfrm>
            <a:off x="9250600" y="556700"/>
            <a:ext cx="2321600" cy="27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D9D9D9"/>
                </a:solidFill>
                <a:latin typeface="Calibri"/>
                <a:ea typeface="Calibri"/>
                <a:cs typeface="Calibri"/>
                <a:sym typeface="Calibri"/>
              </a:rPr>
              <a:t>Study of Caravaggio’s </a:t>
            </a:r>
            <a:r>
              <a:rPr lang="en" sz="1867" i="1" kern="0">
                <a:solidFill>
                  <a:srgbClr val="D9D9D9"/>
                </a:solidFill>
                <a:latin typeface="Calibri"/>
                <a:ea typeface="Calibri"/>
                <a:cs typeface="Calibri"/>
                <a:sym typeface="Calibri"/>
              </a:rPr>
              <a:t>Doubting Thomas </a:t>
            </a:r>
            <a:r>
              <a:rPr lang="en" sz="1867" kern="0">
                <a:solidFill>
                  <a:srgbClr val="D9D9D9"/>
                </a:solidFill>
                <a:latin typeface="Calibri"/>
                <a:ea typeface="Calibri"/>
                <a:cs typeface="Calibri"/>
                <a:sym typeface="Calibri"/>
              </a:rPr>
              <a:t>(ca 1600), oil on canvas, 14” x 14”</a:t>
            </a:r>
            <a:endParaRPr sz="1867" kern="0">
              <a:solidFill>
                <a:srgbClr val="D9D9D9"/>
              </a:solidFill>
              <a:latin typeface="Calibri"/>
              <a:ea typeface="Calibri"/>
              <a:cs typeface="Calibri"/>
              <a:sym typeface="Calibri"/>
            </a:endParaRPr>
          </a:p>
        </p:txBody>
      </p:sp>
    </p:spTree>
    <p:extLst>
      <p:ext uri="{BB962C8B-B14F-4D97-AF65-F5344CB8AC3E}">
        <p14:creationId xmlns:p14="http://schemas.microsoft.com/office/powerpoint/2010/main" val="1946148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163400" y="332967"/>
            <a:ext cx="7865200" cy="542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5" name="Google Shape;55;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71967" y="561667"/>
            <a:ext cx="7448071" cy="4965368"/>
          </a:xfrm>
          <a:prstGeom prst="rect">
            <a:avLst/>
          </a:prstGeom>
          <a:noFill/>
          <a:ln>
            <a:noFill/>
          </a:ln>
        </p:spPr>
      </p:pic>
      <p:sp>
        <p:nvSpPr>
          <p:cNvPr id="56" name="Google Shape;56;p13"/>
          <p:cNvSpPr txBox="1"/>
          <p:nvPr/>
        </p:nvSpPr>
        <p:spPr>
          <a:xfrm>
            <a:off x="2163400" y="5755767"/>
            <a:ext cx="8041600" cy="53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000" kern="0">
                <a:solidFill>
                  <a:srgbClr val="FFFFFF"/>
                </a:solidFill>
                <a:latin typeface="Times New Roman"/>
                <a:ea typeface="Times New Roman"/>
                <a:cs typeface="Times New Roman"/>
                <a:sym typeface="Times New Roman"/>
              </a:rPr>
              <a:t>Progress and Problem Solving/A Shift in Perspective and the Gordian Knot</a:t>
            </a:r>
            <a:endParaRPr sz="2000" kern="0">
              <a:solidFill>
                <a:srgbClr val="FFFFFF"/>
              </a:solidFill>
              <a:latin typeface="Times New Roman"/>
              <a:ea typeface="Times New Roman"/>
              <a:cs typeface="Times New Roman"/>
              <a:sym typeface="Times New Roman"/>
            </a:endParaRPr>
          </a:p>
        </p:txBody>
      </p:sp>
      <p:sp>
        <p:nvSpPr>
          <p:cNvPr id="57" name="Google Shape;57;p13"/>
          <p:cNvSpPr txBox="1"/>
          <p:nvPr/>
        </p:nvSpPr>
        <p:spPr>
          <a:xfrm>
            <a:off x="4231000" y="6203200"/>
            <a:ext cx="3730000" cy="27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FFFFFF"/>
                </a:solidFill>
                <a:latin typeface="Times New Roman"/>
                <a:ea typeface="Times New Roman"/>
                <a:cs typeface="Times New Roman"/>
                <a:sym typeface="Times New Roman"/>
              </a:rPr>
              <a:t>Galen McDonald : Senior Art Thesis 2020</a:t>
            </a:r>
            <a:endParaRPr sz="1600"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45375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AB9A-1C2A-0F44-B736-16478AAC8AB9}"/>
              </a:ext>
            </a:extLst>
          </p:cNvPr>
          <p:cNvSpPr>
            <a:spLocks noGrp="1"/>
          </p:cNvSpPr>
          <p:nvPr>
            <p:ph type="title"/>
          </p:nvPr>
        </p:nvSpPr>
        <p:spPr>
          <a:xfrm>
            <a:off x="7046496" y="5779336"/>
            <a:ext cx="2166257" cy="765844"/>
          </a:xfrm>
        </p:spPr>
        <p:txBody>
          <a:bodyPr>
            <a:normAutofit fontScale="90000"/>
          </a:bodyPr>
          <a:lstStyle/>
          <a:p>
            <a:r>
              <a:rPr lang="en-US" sz="1600" dirty="0">
                <a:solidFill>
                  <a:schemeClr val="tx1">
                    <a:lumMod val="50000"/>
                    <a:lumOff val="50000"/>
                  </a:schemeClr>
                </a:solidFill>
              </a:rPr>
              <a:t>Shortcake, 2020</a:t>
            </a:r>
            <a:br>
              <a:rPr lang="en-US" sz="1600" dirty="0">
                <a:solidFill>
                  <a:schemeClr val="tx1">
                    <a:lumMod val="50000"/>
                    <a:lumOff val="50000"/>
                  </a:schemeClr>
                </a:solidFill>
              </a:rPr>
            </a:br>
            <a:r>
              <a:rPr lang="en-US" sz="1600" dirty="0">
                <a:solidFill>
                  <a:schemeClr val="tx1">
                    <a:lumMod val="50000"/>
                    <a:lumOff val="50000"/>
                  </a:schemeClr>
                </a:solidFill>
              </a:rPr>
              <a:t>Water Soluble Oils and Acrylic on Canvas </a:t>
            </a:r>
            <a:br>
              <a:rPr lang="en-US" sz="1600" dirty="0">
                <a:solidFill>
                  <a:schemeClr val="tx1">
                    <a:lumMod val="50000"/>
                    <a:lumOff val="50000"/>
                  </a:schemeClr>
                </a:solidFill>
              </a:rPr>
            </a:br>
            <a:r>
              <a:rPr lang="en-US" sz="1600" dirty="0">
                <a:solidFill>
                  <a:schemeClr val="tx1">
                    <a:lumMod val="50000"/>
                    <a:lumOff val="50000"/>
                  </a:schemeClr>
                </a:solidFill>
              </a:rPr>
              <a:t>20”x 20”</a:t>
            </a:r>
            <a:br>
              <a:rPr lang="en-US" sz="2000" dirty="0">
                <a:solidFill>
                  <a:schemeClr val="tx1">
                    <a:lumMod val="50000"/>
                    <a:lumOff val="50000"/>
                  </a:schemeClr>
                </a:solidFill>
              </a:rPr>
            </a:br>
            <a:endParaRPr lang="en-US" sz="2000" dirty="0">
              <a:solidFill>
                <a:schemeClr val="tx1">
                  <a:lumMod val="50000"/>
                  <a:lumOff val="50000"/>
                </a:schemeClr>
              </a:solidFill>
            </a:endParaRPr>
          </a:p>
        </p:txBody>
      </p:sp>
      <p:pic>
        <p:nvPicPr>
          <p:cNvPr id="13" name="Picture 12" descr="A person sitting on a table&#10;&#10;Description automatically generated">
            <a:extLst>
              <a:ext uri="{FF2B5EF4-FFF2-40B4-BE49-F238E27FC236}">
                <a16:creationId xmlns:a16="http://schemas.microsoft.com/office/drawing/2014/main" id="{7C895A63-7271-1B41-B50F-5BA137DA96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788043" cy="6858000"/>
          </a:xfrm>
          <a:prstGeom prst="rect">
            <a:avLst/>
          </a:prstGeom>
        </p:spPr>
      </p:pic>
    </p:spTree>
    <p:extLst>
      <p:ext uri="{BB962C8B-B14F-4D97-AF65-F5344CB8AC3E}">
        <p14:creationId xmlns:p14="http://schemas.microsoft.com/office/powerpoint/2010/main" val="1811571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354733" y="227400"/>
            <a:ext cx="2656000" cy="6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Times New Roman"/>
                <a:ea typeface="Times New Roman"/>
                <a:cs typeface="Times New Roman"/>
                <a:sym typeface="Times New Roman"/>
              </a:rPr>
              <a:t>Project Statement</a:t>
            </a:r>
            <a:endParaRPr sz="2667" kern="0">
              <a:solidFill>
                <a:srgbClr val="FFFFFF"/>
              </a:solidFill>
              <a:latin typeface="Times New Roman"/>
              <a:ea typeface="Times New Roman"/>
              <a:cs typeface="Times New Roman"/>
              <a:sym typeface="Times New Roman"/>
            </a:endParaRPr>
          </a:p>
        </p:txBody>
      </p:sp>
      <p:sp>
        <p:nvSpPr>
          <p:cNvPr id="63" name="Google Shape;63;p14"/>
          <p:cNvSpPr txBox="1"/>
          <p:nvPr/>
        </p:nvSpPr>
        <p:spPr>
          <a:xfrm>
            <a:off x="557667" y="1057667"/>
            <a:ext cx="11115200" cy="54036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en" sz="1867" kern="0">
                <a:solidFill>
                  <a:srgbClr val="FFFFFF"/>
                </a:solidFill>
                <a:latin typeface="Times New Roman"/>
                <a:ea typeface="Times New Roman"/>
                <a:cs typeface="Times New Roman"/>
                <a:sym typeface="Times New Roman"/>
              </a:rPr>
              <a:t>The information age surrounds us. We put our faith in the hands of the digital search engine. Any question you have answered in less than a second. Millions and millions of answers, to every topic we have at a moment's notice. Before my time, my parents spoke of going to the basement of their local library and digging through tapes and microforms to complete their research papers. With the advent of the internet, access to new information has never been so easily accessible; and with that accessibility comes a reliance and trust of these illusionary facts and worlds.</a:t>
            </a:r>
            <a:endParaRPr sz="1867" kern="0">
              <a:solidFill>
                <a:srgbClr val="FFFFFF"/>
              </a:solidFill>
              <a:latin typeface="Times New Roman"/>
              <a:ea typeface="Times New Roman"/>
              <a:cs typeface="Times New Roman"/>
              <a:sym typeface="Times New Roman"/>
            </a:endParaRPr>
          </a:p>
          <a:p>
            <a:pPr defTabSz="1219170">
              <a:lnSpc>
                <a:spcPct val="115000"/>
              </a:lnSpc>
              <a:buClr>
                <a:srgbClr val="000000"/>
              </a:buClr>
              <a:buSzPts val="1100"/>
            </a:pPr>
            <a:endParaRPr sz="1867" kern="0">
              <a:solidFill>
                <a:srgbClr val="FFFFFF"/>
              </a:solidFill>
              <a:latin typeface="Times New Roman"/>
              <a:ea typeface="Times New Roman"/>
              <a:cs typeface="Times New Roman"/>
              <a:sym typeface="Times New Roman"/>
            </a:endParaRPr>
          </a:p>
          <a:p>
            <a:pPr defTabSz="1219170">
              <a:lnSpc>
                <a:spcPct val="115000"/>
              </a:lnSpc>
              <a:buClr>
                <a:srgbClr val="000000"/>
              </a:buClr>
              <a:buSzPts val="1100"/>
            </a:pPr>
            <a:r>
              <a:rPr lang="en" sz="1867" kern="0">
                <a:solidFill>
                  <a:srgbClr val="FFFFFF"/>
                </a:solidFill>
                <a:latin typeface="Times New Roman"/>
                <a:ea typeface="Times New Roman"/>
                <a:cs typeface="Times New Roman"/>
                <a:sym typeface="Times New Roman"/>
              </a:rPr>
              <a:t>The way we see the world is no longer through long walks and moments of ponderance at leaves and grass. Observing the world has been taken over by drones and data, more capable than us of reaching distant places and capturing wide swaths of land. Knowing where your private domicile is, is no longer private information. The whole world has access to seeing where you live in detailed 3D models. Due to the ever present surveillance of our surroundings and our eagerness to adopt new ways of modeling the Earth we no longer have a moment to ourselves that is not documented by some computer system. Our impressions of our surroundings are being based on the screens and limits of the technology used to display our environment. </a:t>
            </a:r>
            <a:endParaRPr sz="1867" kern="0">
              <a:solidFill>
                <a:srgbClr val="FFFFFF"/>
              </a:solidFill>
              <a:latin typeface="Times New Roman"/>
              <a:ea typeface="Times New Roman"/>
              <a:cs typeface="Times New Roman"/>
              <a:sym typeface="Times New Roman"/>
            </a:endParaRPr>
          </a:p>
          <a:p>
            <a:pPr defTabSz="1219170">
              <a:buClr>
                <a:srgbClr val="000000"/>
              </a:buClr>
            </a:pPr>
            <a:endParaRPr sz="22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71405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354733" y="227400"/>
            <a:ext cx="3338000" cy="6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Times New Roman"/>
                <a:ea typeface="Times New Roman"/>
                <a:cs typeface="Times New Roman"/>
                <a:sym typeface="Times New Roman"/>
              </a:rPr>
              <a:t>Goals for the Course</a:t>
            </a:r>
            <a:endParaRPr sz="2667" kern="0">
              <a:solidFill>
                <a:srgbClr val="FFFFFF"/>
              </a:solidFill>
              <a:latin typeface="Times New Roman"/>
              <a:ea typeface="Times New Roman"/>
              <a:cs typeface="Times New Roman"/>
              <a:sym typeface="Times New Roman"/>
            </a:endParaRPr>
          </a:p>
        </p:txBody>
      </p:sp>
      <p:sp>
        <p:nvSpPr>
          <p:cNvPr id="69" name="Google Shape;69;p15"/>
          <p:cNvSpPr txBox="1"/>
          <p:nvPr/>
        </p:nvSpPr>
        <p:spPr>
          <a:xfrm>
            <a:off x="554833" y="1055067"/>
            <a:ext cx="4838800" cy="5193600"/>
          </a:xfrm>
          <a:prstGeom prst="rect">
            <a:avLst/>
          </a:prstGeom>
          <a:noFill/>
          <a:ln>
            <a:noFill/>
          </a:ln>
        </p:spPr>
        <p:txBody>
          <a:bodyPr spcFirstLastPara="1" wrap="square" lIns="121900" tIns="121900" rIns="121900" bIns="121900" anchor="t" anchorCtr="0">
            <a:noAutofit/>
          </a:bodyPr>
          <a:lstStyle/>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Work Larger</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Experiment with new mediums</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Create my own mediums and supplies</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Work with what I already have</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Develop a process and routine</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Create a cohesive body of work</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Research past and current artists </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Think outside the box</a:t>
            </a:r>
            <a:endParaRPr sz="1867" kern="0">
              <a:solidFill>
                <a:srgbClr val="FFFFFF"/>
              </a:solidFill>
              <a:latin typeface="Times New Roman"/>
              <a:ea typeface="Times New Roman"/>
              <a:cs typeface="Times New Roman"/>
              <a:sym typeface="Times New Roman"/>
            </a:endParaRPr>
          </a:p>
        </p:txBody>
      </p:sp>
      <p:pic>
        <p:nvPicPr>
          <p:cNvPr id="70" name="Google Shape;70;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5400000">
            <a:off x="5976168" y="1080668"/>
            <a:ext cx="6391969" cy="4793977"/>
          </a:xfrm>
          <a:prstGeom prst="rect">
            <a:avLst/>
          </a:prstGeom>
          <a:noFill/>
          <a:ln>
            <a:noFill/>
          </a:ln>
        </p:spPr>
      </p:pic>
      <p:sp>
        <p:nvSpPr>
          <p:cNvPr id="71" name="Google Shape;71;p15"/>
          <p:cNvSpPr txBox="1"/>
          <p:nvPr/>
        </p:nvSpPr>
        <p:spPr>
          <a:xfrm>
            <a:off x="1682900" y="1838533"/>
            <a:ext cx="5603200" cy="65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49054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354733" y="227400"/>
            <a:ext cx="3338000" cy="60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FFFFFF"/>
                </a:solidFill>
                <a:latin typeface="Times New Roman"/>
                <a:ea typeface="Times New Roman"/>
                <a:cs typeface="Times New Roman"/>
                <a:sym typeface="Times New Roman"/>
              </a:rPr>
              <a:t>Artist Background</a:t>
            </a:r>
            <a:endParaRPr sz="2667" kern="0">
              <a:solidFill>
                <a:srgbClr val="FFFFFF"/>
              </a:solidFill>
              <a:latin typeface="Times New Roman"/>
              <a:ea typeface="Times New Roman"/>
              <a:cs typeface="Times New Roman"/>
              <a:sym typeface="Times New Roman"/>
            </a:endParaRPr>
          </a:p>
        </p:txBody>
      </p:sp>
      <p:sp>
        <p:nvSpPr>
          <p:cNvPr id="77" name="Google Shape;77;p16"/>
          <p:cNvSpPr txBox="1"/>
          <p:nvPr/>
        </p:nvSpPr>
        <p:spPr>
          <a:xfrm>
            <a:off x="554833" y="1055067"/>
            <a:ext cx="4838800" cy="5193600"/>
          </a:xfrm>
          <a:prstGeom prst="rect">
            <a:avLst/>
          </a:prstGeom>
          <a:noFill/>
          <a:ln>
            <a:noFill/>
          </a:ln>
        </p:spPr>
        <p:txBody>
          <a:bodyPr spcFirstLastPara="1" wrap="square" lIns="121900" tIns="121900" rIns="121900" bIns="121900" anchor="t" anchorCtr="0">
            <a:noAutofit/>
          </a:bodyPr>
          <a:lstStyle/>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IT Background</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Photographer</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Painter</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DIY Mechanic</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Have taken classes in:</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Sculpture</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Printmaking</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Painting, (oil, watercolor, guache, ink, acrylic)</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Photography</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Drawing</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Book making</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Ceramics</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Graphic design</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Geographic Info Sciences</a:t>
            </a:r>
            <a:endParaRPr sz="1867" kern="0">
              <a:solidFill>
                <a:srgbClr val="FFFFFF"/>
              </a:solidFill>
              <a:latin typeface="Times New Roman"/>
              <a:ea typeface="Times New Roman"/>
              <a:cs typeface="Times New Roman"/>
              <a:sym typeface="Times New Roman"/>
            </a:endParaRPr>
          </a:p>
          <a:p>
            <a:pPr marL="609585" indent="-423323" defTabSz="1219170">
              <a:buClr>
                <a:srgbClr val="FFFFFF"/>
              </a:buClr>
              <a:buSzPts val="1400"/>
              <a:buFont typeface="Times New Roman"/>
              <a:buChar char="-"/>
            </a:pPr>
            <a:r>
              <a:rPr lang="en" sz="1867" kern="0">
                <a:solidFill>
                  <a:srgbClr val="FFFFFF"/>
                </a:solidFill>
                <a:latin typeface="Times New Roman"/>
                <a:ea typeface="Times New Roman"/>
                <a:cs typeface="Times New Roman"/>
                <a:sym typeface="Times New Roman"/>
              </a:rPr>
              <a:t>Biology</a:t>
            </a:r>
            <a:endParaRPr sz="1867" kern="0">
              <a:solidFill>
                <a:srgbClr val="FFFFFF"/>
              </a:solidFill>
              <a:latin typeface="Times New Roman"/>
              <a:ea typeface="Times New Roman"/>
              <a:cs typeface="Times New Roman"/>
              <a:sym typeface="Times New Roman"/>
            </a:endParaRPr>
          </a:p>
          <a:p>
            <a:pPr marL="609585" defTabSz="1219170">
              <a:buClr>
                <a:srgbClr val="000000"/>
              </a:buClr>
            </a:pPr>
            <a:endParaRPr sz="1867" kern="0">
              <a:solidFill>
                <a:srgbClr val="FFFFFF"/>
              </a:solidFill>
              <a:latin typeface="Times New Roman"/>
              <a:ea typeface="Times New Roman"/>
              <a:cs typeface="Times New Roman"/>
              <a:sym typeface="Times New Roman"/>
            </a:endParaRPr>
          </a:p>
        </p:txBody>
      </p:sp>
      <p:pic>
        <p:nvPicPr>
          <p:cNvPr id="78" name="Google Shape;78;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55967" y="203201"/>
            <a:ext cx="3705415" cy="6451599"/>
          </a:xfrm>
          <a:prstGeom prst="rect">
            <a:avLst/>
          </a:prstGeom>
          <a:noFill/>
          <a:ln>
            <a:noFill/>
          </a:ln>
        </p:spPr>
      </p:pic>
    </p:spTree>
    <p:extLst>
      <p:ext uri="{BB962C8B-B14F-4D97-AF65-F5344CB8AC3E}">
        <p14:creationId xmlns:p14="http://schemas.microsoft.com/office/powerpoint/2010/main" val="1105384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p:nvPr/>
        </p:nvSpPr>
        <p:spPr>
          <a:xfrm>
            <a:off x="327000" y="1179000"/>
            <a:ext cx="11538000" cy="450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4" name="Google Shape;84;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95818" y="1386150"/>
            <a:ext cx="11200367" cy="4085697"/>
          </a:xfrm>
          <a:prstGeom prst="rect">
            <a:avLst/>
          </a:prstGeom>
          <a:noFill/>
          <a:ln>
            <a:noFill/>
          </a:ln>
        </p:spPr>
      </p:pic>
      <p:sp>
        <p:nvSpPr>
          <p:cNvPr id="85" name="Google Shape;85;p17"/>
          <p:cNvSpPr txBox="1"/>
          <p:nvPr/>
        </p:nvSpPr>
        <p:spPr>
          <a:xfrm>
            <a:off x="7237400" y="5787967"/>
            <a:ext cx="4627600" cy="76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Progress and Problem Solving</a:t>
            </a:r>
            <a:r>
              <a:rPr lang="en" sz="1867" kern="0">
                <a:solidFill>
                  <a:srgbClr val="FFFFFF"/>
                </a:solidFill>
                <a:latin typeface="Times New Roman"/>
                <a:ea typeface="Times New Roman"/>
                <a:cs typeface="Times New Roman"/>
                <a:sym typeface="Times New Roman"/>
              </a:rPr>
              <a:t>, 2019, ~6’x15’</a:t>
            </a:r>
            <a:endParaRPr sz="1867" kern="0">
              <a:solidFill>
                <a:srgbClr val="FFFFFF"/>
              </a:solidFill>
              <a:latin typeface="Times New Roman"/>
              <a:ea typeface="Times New Roman"/>
              <a:cs typeface="Times New Roman"/>
              <a:sym typeface="Times New Roman"/>
            </a:endParaRPr>
          </a:p>
          <a:p>
            <a:pPr defTabSz="1219170">
              <a:buClr>
                <a:srgbClr val="000000"/>
              </a:buClr>
            </a:pP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43224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452000" y="2409800"/>
            <a:ext cx="11288000" cy="203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91" name="Google Shape;91;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59518" y="2574918"/>
            <a:ext cx="3450567" cy="1714365"/>
          </a:xfrm>
          <a:prstGeom prst="rect">
            <a:avLst/>
          </a:prstGeom>
          <a:noFill/>
          <a:ln>
            <a:noFill/>
          </a:ln>
        </p:spPr>
      </p:pic>
      <p:pic>
        <p:nvPicPr>
          <p:cNvPr id="92" name="Google Shape;92;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48883" y="2568717"/>
            <a:ext cx="3472412" cy="1714364"/>
          </a:xfrm>
          <a:prstGeom prst="rect">
            <a:avLst/>
          </a:prstGeom>
          <a:noFill/>
          <a:ln>
            <a:noFill/>
          </a:ln>
        </p:spPr>
      </p:pic>
      <p:pic>
        <p:nvPicPr>
          <p:cNvPr id="93" name="Google Shape;93;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8060091" y="2581118"/>
            <a:ext cx="3472405" cy="1701972"/>
          </a:xfrm>
          <a:prstGeom prst="rect">
            <a:avLst/>
          </a:prstGeom>
          <a:noFill/>
          <a:ln>
            <a:noFill/>
          </a:ln>
        </p:spPr>
      </p:pic>
      <p:sp>
        <p:nvSpPr>
          <p:cNvPr id="94" name="Google Shape;94;p18"/>
          <p:cNvSpPr txBox="1"/>
          <p:nvPr/>
        </p:nvSpPr>
        <p:spPr>
          <a:xfrm>
            <a:off x="9544400" y="4604900"/>
            <a:ext cx="2195600" cy="46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Series 2</a:t>
            </a:r>
            <a:r>
              <a:rPr lang="en" sz="1867" kern="0">
                <a:solidFill>
                  <a:srgbClr val="FFFFFF"/>
                </a:solidFill>
                <a:latin typeface="Times New Roman"/>
                <a:ea typeface="Times New Roman"/>
                <a:cs typeface="Times New Roman"/>
                <a:sym typeface="Times New Roman"/>
              </a:rPr>
              <a:t>, 2020</a:t>
            </a:r>
            <a:endParaRPr sz="1867" kern="0">
              <a:solidFill>
                <a:srgbClr val="FFFFFF"/>
              </a:solidFill>
              <a:latin typeface="Times New Roman"/>
              <a:ea typeface="Times New Roman"/>
              <a:cs typeface="Times New Roman"/>
              <a:sym typeface="Times New Roman"/>
            </a:endParaRPr>
          </a:p>
          <a:p>
            <a:pPr defTabSz="1219170">
              <a:buClr>
                <a:srgbClr val="000000"/>
              </a:buClr>
            </a:pP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64583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p:nvPr/>
        </p:nvSpPr>
        <p:spPr>
          <a:xfrm>
            <a:off x="365400" y="496384"/>
            <a:ext cx="11461200" cy="5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0" name="Google Shape;100;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1434" y="699967"/>
            <a:ext cx="11049101" cy="5458099"/>
          </a:xfrm>
          <a:prstGeom prst="rect">
            <a:avLst/>
          </a:prstGeom>
          <a:noFill/>
          <a:ln>
            <a:noFill/>
          </a:ln>
        </p:spPr>
      </p:pic>
      <p:sp>
        <p:nvSpPr>
          <p:cNvPr id="101" name="Google Shape;101;p19"/>
          <p:cNvSpPr txBox="1"/>
          <p:nvPr/>
        </p:nvSpPr>
        <p:spPr>
          <a:xfrm>
            <a:off x="9754600" y="6361600"/>
            <a:ext cx="2072000" cy="43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E3</a:t>
            </a:r>
            <a:r>
              <a:rPr lang="en" sz="1867" kern="0">
                <a:solidFill>
                  <a:srgbClr val="FFFFFF"/>
                </a:solidFill>
                <a:latin typeface="Times New Roman"/>
                <a:ea typeface="Times New Roman"/>
                <a:cs typeface="Times New Roman"/>
                <a:sym typeface="Times New Roman"/>
              </a:rPr>
              <a:t>, 2020, 16”x30”</a:t>
            </a: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90502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p:nvPr/>
        </p:nvSpPr>
        <p:spPr>
          <a:xfrm>
            <a:off x="355800" y="429017"/>
            <a:ext cx="11480400" cy="600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07" name="Google Shape;107;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0001" y="692351"/>
            <a:ext cx="11051999" cy="5473304"/>
          </a:xfrm>
          <a:prstGeom prst="rect">
            <a:avLst/>
          </a:prstGeom>
          <a:noFill/>
          <a:ln>
            <a:noFill/>
          </a:ln>
        </p:spPr>
      </p:pic>
      <p:sp>
        <p:nvSpPr>
          <p:cNvPr id="108" name="Google Shape;108;p20"/>
          <p:cNvSpPr txBox="1"/>
          <p:nvPr/>
        </p:nvSpPr>
        <p:spPr>
          <a:xfrm>
            <a:off x="9754600" y="6361600"/>
            <a:ext cx="2072000" cy="43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E2</a:t>
            </a:r>
            <a:r>
              <a:rPr lang="en" sz="1867" kern="0">
                <a:solidFill>
                  <a:srgbClr val="FFFFFF"/>
                </a:solidFill>
                <a:latin typeface="Times New Roman"/>
                <a:ea typeface="Times New Roman"/>
                <a:cs typeface="Times New Roman"/>
                <a:sym typeface="Times New Roman"/>
              </a:rPr>
              <a:t>, 2020, 16”x30”</a:t>
            </a: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14671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p:nvPr/>
        </p:nvSpPr>
        <p:spPr>
          <a:xfrm>
            <a:off x="259600" y="409800"/>
            <a:ext cx="11672800" cy="603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4" name="Google Shape;114;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4667" y="688267"/>
            <a:ext cx="11142667" cy="5481463"/>
          </a:xfrm>
          <a:prstGeom prst="rect">
            <a:avLst/>
          </a:prstGeom>
          <a:noFill/>
          <a:ln>
            <a:noFill/>
          </a:ln>
        </p:spPr>
      </p:pic>
      <p:sp>
        <p:nvSpPr>
          <p:cNvPr id="115" name="Google Shape;115;p21"/>
          <p:cNvSpPr txBox="1"/>
          <p:nvPr/>
        </p:nvSpPr>
        <p:spPr>
          <a:xfrm>
            <a:off x="9754600" y="6361600"/>
            <a:ext cx="2072000" cy="43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E1</a:t>
            </a:r>
            <a:r>
              <a:rPr lang="en" sz="1867" kern="0">
                <a:solidFill>
                  <a:srgbClr val="FFFFFF"/>
                </a:solidFill>
                <a:latin typeface="Times New Roman"/>
                <a:ea typeface="Times New Roman"/>
                <a:cs typeface="Times New Roman"/>
                <a:sym typeface="Times New Roman"/>
              </a:rPr>
              <a:t>, 2020, 16”x30”</a:t>
            </a: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54290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p:nvPr/>
        </p:nvSpPr>
        <p:spPr>
          <a:xfrm>
            <a:off x="2836400" y="236784"/>
            <a:ext cx="6519200" cy="638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1" name="Google Shape;121;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67101" y="542750"/>
            <a:ext cx="5857799" cy="5772500"/>
          </a:xfrm>
          <a:prstGeom prst="rect">
            <a:avLst/>
          </a:prstGeom>
          <a:noFill/>
          <a:ln>
            <a:noFill/>
          </a:ln>
        </p:spPr>
      </p:pic>
      <p:sp>
        <p:nvSpPr>
          <p:cNvPr id="122" name="Google Shape;122;p22"/>
          <p:cNvSpPr txBox="1"/>
          <p:nvPr/>
        </p:nvSpPr>
        <p:spPr>
          <a:xfrm>
            <a:off x="9404267" y="6315233"/>
            <a:ext cx="3142000" cy="43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i="1" kern="0">
                <a:solidFill>
                  <a:srgbClr val="FFFFFF"/>
                </a:solidFill>
                <a:latin typeface="Times New Roman"/>
                <a:ea typeface="Times New Roman"/>
                <a:cs typeface="Times New Roman"/>
                <a:sym typeface="Times New Roman"/>
              </a:rPr>
              <a:t>Transition</a:t>
            </a:r>
            <a:r>
              <a:rPr lang="en" sz="1867" kern="0">
                <a:solidFill>
                  <a:srgbClr val="FFFFFF"/>
                </a:solidFill>
                <a:latin typeface="Times New Roman"/>
                <a:ea typeface="Times New Roman"/>
                <a:cs typeface="Times New Roman"/>
                <a:sym typeface="Times New Roman"/>
              </a:rPr>
              <a:t>, 2020, 25”x25”</a:t>
            </a:r>
            <a:endParaRPr sz="1867" kern="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8594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p:nvPr/>
        </p:nvSpPr>
        <p:spPr>
          <a:xfrm>
            <a:off x="250000" y="1496417"/>
            <a:ext cx="11692000" cy="386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8" name="Google Shape;128;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1501" y="1771785"/>
            <a:ext cx="4971639" cy="3314439"/>
          </a:xfrm>
          <a:prstGeom prst="rect">
            <a:avLst/>
          </a:prstGeom>
          <a:noFill/>
          <a:ln>
            <a:noFill/>
          </a:ln>
        </p:spPr>
      </p:pic>
      <p:pic>
        <p:nvPicPr>
          <p:cNvPr id="129" name="Google Shape;129;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06301" y="1771834"/>
            <a:ext cx="4971639" cy="3314413"/>
          </a:xfrm>
          <a:prstGeom prst="rect">
            <a:avLst/>
          </a:prstGeom>
          <a:noFill/>
          <a:ln>
            <a:noFill/>
          </a:ln>
        </p:spPr>
      </p:pic>
    </p:spTree>
    <p:extLst>
      <p:ext uri="{BB962C8B-B14F-4D97-AF65-F5344CB8AC3E}">
        <p14:creationId xmlns:p14="http://schemas.microsoft.com/office/powerpoint/2010/main" val="384933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irthday, food, riding&#10;&#10;Description automatically generated">
            <a:extLst>
              <a:ext uri="{FF2B5EF4-FFF2-40B4-BE49-F238E27FC236}">
                <a16:creationId xmlns:a16="http://schemas.microsoft.com/office/drawing/2014/main" id="{6F1F6A7D-7DF8-074F-9E6F-D411E3D25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2884" y="1121491"/>
            <a:ext cx="3460956" cy="4615017"/>
          </a:xfrm>
          <a:prstGeom prst="rect">
            <a:avLst/>
          </a:prstGeom>
        </p:spPr>
      </p:pic>
      <p:pic>
        <p:nvPicPr>
          <p:cNvPr id="9" name="Picture 8" descr="A close up of a person&#10;&#10;Description automatically generated">
            <a:extLst>
              <a:ext uri="{FF2B5EF4-FFF2-40B4-BE49-F238E27FC236}">
                <a16:creationId xmlns:a16="http://schemas.microsoft.com/office/drawing/2014/main" id="{FFD305DD-2FF2-2E40-A7AF-B610FB0FA6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560" y="1121900"/>
            <a:ext cx="3460956" cy="4614608"/>
          </a:xfrm>
          <a:prstGeom prst="rect">
            <a:avLst/>
          </a:prstGeom>
        </p:spPr>
      </p:pic>
      <p:sp>
        <p:nvSpPr>
          <p:cNvPr id="10" name="Rectangle 9">
            <a:extLst>
              <a:ext uri="{FF2B5EF4-FFF2-40B4-BE49-F238E27FC236}">
                <a16:creationId xmlns:a16="http://schemas.microsoft.com/office/drawing/2014/main" id="{6839B2BC-EEB0-9540-B710-89D9011D7F24}"/>
              </a:ext>
            </a:extLst>
          </p:cNvPr>
          <p:cNvSpPr/>
          <p:nvPr/>
        </p:nvSpPr>
        <p:spPr>
          <a:xfrm>
            <a:off x="9340962" y="5428731"/>
            <a:ext cx="2090252" cy="307777"/>
          </a:xfrm>
          <a:prstGeom prst="rect">
            <a:avLst/>
          </a:prstGeom>
        </p:spPr>
        <p:txBody>
          <a:bodyPr wrap="none">
            <a:spAutoFit/>
          </a:bodyPr>
          <a:lstStyle/>
          <a:p>
            <a:r>
              <a:rPr lang="en-US" sz="1400" dirty="0">
                <a:solidFill>
                  <a:schemeClr val="tx1">
                    <a:lumMod val="50000"/>
                    <a:lumOff val="50000"/>
                  </a:schemeClr>
                </a:solidFill>
                <a:latin typeface="+mj-lt"/>
              </a:rPr>
              <a:t>Details of </a:t>
            </a:r>
            <a:r>
              <a:rPr lang="en-US" sz="1400" i="1" dirty="0">
                <a:solidFill>
                  <a:schemeClr val="tx1">
                    <a:lumMod val="50000"/>
                    <a:lumOff val="50000"/>
                  </a:schemeClr>
                </a:solidFill>
                <a:latin typeface="+mj-lt"/>
              </a:rPr>
              <a:t>Shortcake, 2020</a:t>
            </a:r>
            <a:r>
              <a:rPr lang="en-US" sz="1400" dirty="0">
                <a:solidFill>
                  <a:schemeClr val="tx1">
                    <a:lumMod val="50000"/>
                    <a:lumOff val="50000"/>
                  </a:schemeClr>
                </a:solidFill>
                <a:latin typeface="+mj-lt"/>
              </a:rPr>
              <a:t> </a:t>
            </a:r>
          </a:p>
        </p:txBody>
      </p:sp>
    </p:spTree>
    <p:extLst>
      <p:ext uri="{BB962C8B-B14F-4D97-AF65-F5344CB8AC3E}">
        <p14:creationId xmlns:p14="http://schemas.microsoft.com/office/powerpoint/2010/main" val="1566606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p:nvPr/>
        </p:nvSpPr>
        <p:spPr>
          <a:xfrm>
            <a:off x="826900" y="403833"/>
            <a:ext cx="4576800" cy="600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5" name="Google Shape;135;p24"/>
          <p:cNvPicPr preferRelativeResize="0"/>
          <p:nvPr/>
        </p:nvPicPr>
        <p:blipFill rotWithShape="1">
          <a:blip r:embed="rId3" cstate="email">
            <a:alphaModFix/>
            <a:extLst>
              <a:ext uri="{28A0092B-C50C-407E-A947-70E740481C1C}">
                <a14:useLocalDpi xmlns:a14="http://schemas.microsoft.com/office/drawing/2010/main"/>
              </a:ext>
            </a:extLst>
          </a:blip>
          <a:srcRect r="8875"/>
          <a:stretch/>
        </p:blipFill>
        <p:spPr>
          <a:xfrm rot="-5400000">
            <a:off x="285468" y="1333561"/>
            <a:ext cx="5659673" cy="4140540"/>
          </a:xfrm>
          <a:prstGeom prst="rect">
            <a:avLst/>
          </a:prstGeom>
          <a:noFill/>
          <a:ln>
            <a:noFill/>
          </a:ln>
        </p:spPr>
      </p:pic>
      <p:sp>
        <p:nvSpPr>
          <p:cNvPr id="136" name="Google Shape;136;p24"/>
          <p:cNvSpPr/>
          <p:nvPr/>
        </p:nvSpPr>
        <p:spPr>
          <a:xfrm>
            <a:off x="6579533" y="846233"/>
            <a:ext cx="4615200" cy="511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7" name="Google Shape;137;p24"/>
          <p:cNvPicPr preferRelativeResize="0"/>
          <p:nvPr/>
        </p:nvPicPr>
        <p:blipFill rotWithShape="1">
          <a:blip r:embed="rId4" cstate="email">
            <a:alphaModFix/>
            <a:extLst>
              <a:ext uri="{28A0092B-C50C-407E-A947-70E740481C1C}">
                <a14:useLocalDpi xmlns:a14="http://schemas.microsoft.com/office/drawing/2010/main"/>
              </a:ext>
            </a:extLst>
          </a:blip>
          <a:srcRect l="25821"/>
          <a:stretch/>
        </p:blipFill>
        <p:spPr>
          <a:xfrm rot="-5400000">
            <a:off x="6500681" y="1284282"/>
            <a:ext cx="4772908" cy="4289401"/>
          </a:xfrm>
          <a:prstGeom prst="rect">
            <a:avLst/>
          </a:prstGeom>
          <a:noFill/>
          <a:ln>
            <a:noFill/>
          </a:ln>
        </p:spPr>
      </p:pic>
    </p:spTree>
    <p:extLst>
      <p:ext uri="{BB962C8B-B14F-4D97-AF65-F5344CB8AC3E}">
        <p14:creationId xmlns:p14="http://schemas.microsoft.com/office/powerpoint/2010/main" val="39066325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155426" y="42480"/>
            <a:ext cx="904157" cy="1265823"/>
          </a:xfrm>
          <a:prstGeom prst="rect">
            <a:avLst/>
          </a:prstGeom>
          <a:noFill/>
        </p:spPr>
      </p:pic>
      <p:sp>
        <p:nvSpPr>
          <p:cNvPr id="2" name="文本框 1">
            <a:extLst>
              <a:ext uri="{FF2B5EF4-FFF2-40B4-BE49-F238E27FC236}">
                <a16:creationId xmlns:a16="http://schemas.microsoft.com/office/drawing/2014/main" id="{3B2C28A2-9BB1-314C-A8A5-6F3FD892CAA2}"/>
              </a:ext>
            </a:extLst>
          </p:cNvPr>
          <p:cNvSpPr txBox="1"/>
          <p:nvPr/>
        </p:nvSpPr>
        <p:spPr>
          <a:xfrm>
            <a:off x="1129694" y="4524375"/>
            <a:ext cx="9927167" cy="1439112"/>
          </a:xfrm>
          <a:prstGeom prst="rect">
            <a:avLst/>
          </a:prstGeom>
          <a:noFill/>
        </p:spPr>
        <p:txBody>
          <a:bodyPr wrap="square" rtlCol="0">
            <a:spAutoFit/>
          </a:bodyPr>
          <a:lstStyle/>
          <a:p>
            <a:pPr algn="ctr"/>
            <a:r>
              <a:rPr kumimoji="1" lang="en-US" altLang="zh-CN" sz="2188" dirty="0" err="1">
                <a:latin typeface="Times New Roman" panose="02020603050405020304" pitchFamily="18" charset="0"/>
                <a:ea typeface="Tahoma" panose="020B0604030504040204" pitchFamily="34" charset="0"/>
                <a:cs typeface="Times New Roman" panose="02020603050405020304" pitchFamily="18" charset="0"/>
              </a:rPr>
              <a:t>Xuemeng</a:t>
            </a:r>
            <a:r>
              <a:rPr kumimoji="1" lang="en-US" altLang="zh-CN" sz="2188" dirty="0">
                <a:latin typeface="Times New Roman" panose="02020603050405020304" pitchFamily="18" charset="0"/>
                <a:ea typeface="Tahoma" panose="020B0604030504040204" pitchFamily="34" charset="0"/>
                <a:cs typeface="Times New Roman" panose="02020603050405020304" pitchFamily="18" charset="0"/>
              </a:rPr>
              <a:t> Zhang</a:t>
            </a:r>
            <a:br>
              <a:rPr kumimoji="1" lang="en-US" altLang="zh-CN" sz="2188" dirty="0">
                <a:latin typeface="Times New Roman" panose="02020603050405020304" pitchFamily="18" charset="0"/>
                <a:ea typeface="Tahoma" panose="020B0604030504040204" pitchFamily="34" charset="0"/>
                <a:cs typeface="Times New Roman" panose="02020603050405020304" pitchFamily="18" charset="0"/>
              </a:rPr>
            </a:br>
            <a:r>
              <a:rPr kumimoji="1" lang="en-US" altLang="zh-CN" sz="2188" dirty="0">
                <a:latin typeface="Times New Roman" panose="02020603050405020304" pitchFamily="18" charset="0"/>
                <a:ea typeface="Tahoma" panose="020B0604030504040204" pitchFamily="34" charset="0"/>
                <a:cs typeface="Times New Roman" panose="02020603050405020304" pitchFamily="18" charset="0"/>
              </a:rPr>
              <a:t>Clark University (Class 2020)</a:t>
            </a:r>
            <a:br>
              <a:rPr kumimoji="1" lang="en-US" altLang="zh-CN" sz="2188" dirty="0">
                <a:latin typeface="Times New Roman" panose="02020603050405020304" pitchFamily="18" charset="0"/>
                <a:ea typeface="Tahoma" panose="020B0604030504040204" pitchFamily="34" charset="0"/>
                <a:cs typeface="Times New Roman" panose="02020603050405020304" pitchFamily="18" charset="0"/>
              </a:rPr>
            </a:br>
            <a:r>
              <a:rPr kumimoji="1" lang="en-US" altLang="zh-CN" sz="2188" dirty="0">
                <a:latin typeface="Times New Roman" panose="02020603050405020304" pitchFamily="18" charset="0"/>
                <a:ea typeface="Tahoma" panose="020B0604030504040204" pitchFamily="34" charset="0"/>
                <a:cs typeface="Times New Roman" panose="02020603050405020304" pitchFamily="18" charset="0"/>
              </a:rPr>
              <a:t>Thesis Supervisor: Professor Elli Crocker</a:t>
            </a:r>
            <a:endParaRPr lang="en-US" altLang="zh-CN" sz="2188" dirty="0">
              <a:latin typeface="Times New Roman" panose="02020603050405020304" pitchFamily="18" charset="0"/>
              <a:ea typeface="Tahoma" panose="020B0604030504040204" pitchFamily="34" charset="0"/>
              <a:cs typeface="Times New Roman" panose="02020603050405020304" pitchFamily="18" charset="0"/>
            </a:endParaRPr>
          </a:p>
          <a:p>
            <a:pPr algn="ctr"/>
            <a:endParaRPr kumimoji="1" lang="zh-CN" altLang="en-US" sz="2188"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F048A4C9-81D6-6A49-9CBA-25BFB233B5FF}"/>
              </a:ext>
            </a:extLst>
          </p:cNvPr>
          <p:cNvSpPr txBox="1"/>
          <p:nvPr/>
        </p:nvSpPr>
        <p:spPr>
          <a:xfrm>
            <a:off x="3349452" y="2051504"/>
            <a:ext cx="7191375" cy="621389"/>
          </a:xfrm>
          <a:prstGeom prst="rect">
            <a:avLst/>
          </a:prstGeom>
          <a:noFill/>
        </p:spPr>
        <p:txBody>
          <a:bodyPr wrap="square" rtlCol="0">
            <a:spAutoFit/>
          </a:bodyPr>
          <a:lstStyle/>
          <a:p>
            <a:r>
              <a:rPr kumimoji="1" lang="en-US" altLang="zh-CN" sz="3438" dirty="0">
                <a:latin typeface="Times New Roman" panose="02020603050405020304" pitchFamily="18" charset="0"/>
                <a:cs typeface="Times New Roman" panose="02020603050405020304" pitchFamily="18" charset="0"/>
              </a:rPr>
              <a:t>Studio Art Senior Thesis Project:</a:t>
            </a:r>
            <a:endParaRPr kumimoji="1" lang="zh-CN" altLang="en-US" sz="3438"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3664F45-AB03-E542-83DC-09A327FE5B5B}"/>
              </a:ext>
            </a:extLst>
          </p:cNvPr>
          <p:cNvSpPr txBox="1"/>
          <p:nvPr/>
        </p:nvSpPr>
        <p:spPr>
          <a:xfrm>
            <a:off x="5246858" y="2690813"/>
            <a:ext cx="1827744" cy="621389"/>
          </a:xfrm>
          <a:prstGeom prst="rect">
            <a:avLst/>
          </a:prstGeom>
          <a:noFill/>
        </p:spPr>
        <p:txBody>
          <a:bodyPr wrap="none" rtlCol="0">
            <a:spAutoFit/>
          </a:bodyPr>
          <a:lstStyle/>
          <a:p>
            <a:r>
              <a:rPr kumimoji="1" lang="en-US" altLang="zh-CN" sz="3438" dirty="0">
                <a:latin typeface="Times New Roman" panose="02020603050405020304" pitchFamily="18" charset="0"/>
                <a:cs typeface="Times New Roman" panose="02020603050405020304" pitchFamily="18" charset="0"/>
              </a:rPr>
              <a:t>All of Us</a:t>
            </a:r>
            <a:endParaRPr kumimoji="1" lang="zh-CN" altLang="en-US" sz="3438" dirty="0"/>
          </a:p>
        </p:txBody>
      </p:sp>
    </p:spTree>
    <p:extLst>
      <p:ext uri="{BB962C8B-B14F-4D97-AF65-F5344CB8AC3E}">
        <p14:creationId xmlns:p14="http://schemas.microsoft.com/office/powerpoint/2010/main" val="13617675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781F2A1-9772-CE4D-8258-8384B1D44666}"/>
              </a:ext>
            </a:extLst>
          </p:cNvPr>
          <p:cNvSpPr txBox="1"/>
          <p:nvPr/>
        </p:nvSpPr>
        <p:spPr>
          <a:xfrm>
            <a:off x="5020685" y="762000"/>
            <a:ext cx="2282997" cy="477054"/>
          </a:xfrm>
          <a:prstGeom prst="rect">
            <a:avLst/>
          </a:prstGeom>
          <a:noFill/>
        </p:spPr>
        <p:txBody>
          <a:bodyPr wrap="none" rtlCol="0">
            <a:spAutoFit/>
          </a:bodyPr>
          <a:lstStyle/>
          <a:p>
            <a:r>
              <a:rPr kumimoji="1" lang="en-US" altLang="zh-CN" sz="2500" dirty="0">
                <a:latin typeface="Times New Roman" panose="02020603050405020304" pitchFamily="18" charset="0"/>
                <a:cs typeface="Times New Roman" panose="02020603050405020304" pitchFamily="18" charset="0"/>
              </a:rPr>
              <a:t>Artist Statement</a:t>
            </a:r>
            <a:endParaRPr kumimoji="1" lang="zh-CN" altLang="en-US" sz="25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0E984DD-F28C-C944-BEB2-BB7BD1DD21E4}"/>
              </a:ext>
            </a:extLst>
          </p:cNvPr>
          <p:cNvSpPr txBox="1"/>
          <p:nvPr/>
        </p:nvSpPr>
        <p:spPr>
          <a:xfrm>
            <a:off x="1488622" y="1881187"/>
            <a:ext cx="9214757" cy="4401205"/>
          </a:xfrm>
          <a:prstGeom prst="rect">
            <a:avLst/>
          </a:prstGeom>
          <a:noFill/>
        </p:spPr>
        <p:txBody>
          <a:bodyPr wrap="square" rtlCol="0">
            <a:spAutoFit/>
          </a:bodyPr>
          <a:lstStyle/>
          <a:p>
            <a:pPr algn="just"/>
            <a:r>
              <a:rPr lang="zh-CN" altLang="zh-CN" sz="2000" dirty="0">
                <a:latin typeface="Times New Roman" panose="02020603050405020304" pitchFamily="18" charset="0"/>
                <a:cs typeface="Times New Roman" panose="02020603050405020304" pitchFamily="18" charset="0"/>
              </a:rPr>
              <a:t>In the first half of 2020, the rapid spread of COVID-19 broke into everyone</a:t>
            </a:r>
            <a:r>
              <a:rPr lang="en-US" altLang="zh-CN" sz="2000" dirty="0">
                <a:latin typeface="Times New Roman" panose="02020603050405020304" pitchFamily="18" charset="0"/>
                <a:cs typeface="Times New Roman" panose="02020603050405020304" pitchFamily="18" charset="0"/>
              </a:rPr>
              <a:t>’</a:t>
            </a:r>
            <a:r>
              <a:rPr lang="zh-CN" altLang="zh-CN" sz="2000" dirty="0">
                <a:latin typeface="Times New Roman" panose="02020603050405020304" pitchFamily="18" charset="0"/>
                <a:cs typeface="Times New Roman" panose="02020603050405020304" pitchFamily="18" charset="0"/>
              </a:rPr>
              <a:t>s life. When the first case of coronavirus occurred, it seemed so far away. Most could not imagine its impact until it got closer and closer to us physically. </a:t>
            </a:r>
            <a:r>
              <a:rPr lang="en-US" altLang="zh-CN" sz="2000" dirty="0">
                <a:latin typeface="Times New Roman" panose="02020603050405020304" pitchFamily="18" charset="0"/>
                <a:cs typeface="Times New Roman" panose="02020603050405020304" pitchFamily="18" charset="0"/>
              </a:rPr>
              <a:t>Emotionally, it was never far away. </a:t>
            </a:r>
            <a:r>
              <a:rPr lang="zh-CN" altLang="zh-CN" sz="2000" dirty="0">
                <a:latin typeface="Times New Roman" panose="02020603050405020304" pitchFamily="18" charset="0"/>
                <a:cs typeface="Times New Roman" panose="02020603050405020304" pitchFamily="18" charset="0"/>
              </a:rPr>
              <a:t>As a Chinese national studying abroad in the U.S., I witnessed how the crisis first impacted the lives of my families, friends, and citizens, then became a global crisis where all humans must stand together to fight. </a:t>
            </a:r>
            <a:endParaRPr lang="en-US" altLang="zh-CN" sz="2000" dirty="0">
              <a:latin typeface="Times New Roman" panose="02020603050405020304" pitchFamily="18" charset="0"/>
              <a:cs typeface="Times New Roman" panose="02020603050405020304" pitchFamily="18" charset="0"/>
            </a:endParaRPr>
          </a:p>
          <a:p>
            <a:pPr algn="just"/>
            <a:endParaRPr lang="en-US" altLang="zh-CN" sz="2000" dirty="0">
              <a:latin typeface="Times New Roman" panose="02020603050405020304" pitchFamily="18" charset="0"/>
              <a:cs typeface="Times New Roman" panose="02020603050405020304" pitchFamily="18" charset="0"/>
            </a:endParaRPr>
          </a:p>
          <a:p>
            <a:pPr algn="just"/>
            <a:r>
              <a:rPr lang="zh-CN" altLang="zh-CN" sz="2000" dirty="0">
                <a:latin typeface="Times New Roman" panose="02020603050405020304" pitchFamily="18" charset="0"/>
                <a:cs typeface="Times New Roman" panose="02020603050405020304" pitchFamily="18" charset="0"/>
              </a:rPr>
              <a:t>During this difficult time, uncertainty raises fear, crisis reveals inequality, self-interest conceals empathy, and prejudice instigates hatred.</a:t>
            </a:r>
            <a:r>
              <a:rPr lang="en-US" altLang="zh-CN" sz="2000" dirty="0">
                <a:latin typeface="Times New Roman" panose="02020603050405020304" pitchFamily="18" charset="0"/>
                <a:cs typeface="Times New Roman" panose="02020603050405020304" pitchFamily="18" charset="0"/>
              </a:rPr>
              <a:t> </a:t>
            </a:r>
            <a:r>
              <a:rPr lang="zh-CN" altLang="zh-CN" sz="2000" dirty="0">
                <a:latin typeface="Times New Roman" panose="02020603050405020304" pitchFamily="18" charset="0"/>
                <a:cs typeface="Times New Roman" panose="02020603050405020304" pitchFamily="18" charset="0"/>
              </a:rPr>
              <a:t>As a lens-based artist, I felt obligated to record and lay bare these issues using the language of photography. Through the construction of small scenes and the play of shadow, I document stories of this unusual time and express my deepest feelings as a witness to history. Objects in the photographs are narrators, revealing the stories of us all.</a:t>
            </a:r>
          </a:p>
          <a:p>
            <a:pPr algn="just"/>
            <a:endParaRPr kumimoji="1"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329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EBE1D-ED1C-6A4C-91AF-B12B79DF10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1188" y="350821"/>
            <a:ext cx="4429125" cy="6197617"/>
          </a:xfrm>
          <a:prstGeom prst="rect">
            <a:avLst/>
          </a:prstGeom>
        </p:spPr>
      </p:pic>
      <p:sp>
        <p:nvSpPr>
          <p:cNvPr id="5" name="文本框 4">
            <a:extLst>
              <a:ext uri="{FF2B5EF4-FFF2-40B4-BE49-F238E27FC236}">
                <a16:creationId xmlns:a16="http://schemas.microsoft.com/office/drawing/2014/main" id="{C1C73E2B-A629-1148-B73D-DE2E09B6230C}"/>
              </a:ext>
            </a:extLst>
          </p:cNvPr>
          <p:cNvSpPr txBox="1"/>
          <p:nvPr/>
        </p:nvSpPr>
        <p:spPr>
          <a:xfrm>
            <a:off x="8167688" y="4833938"/>
            <a:ext cx="1846980" cy="2016193"/>
          </a:xfrm>
          <a:prstGeom prst="rect">
            <a:avLst/>
          </a:prstGeom>
          <a:noFill/>
        </p:spPr>
        <p:txBody>
          <a:bodyPr wrap="none" rtlCol="0">
            <a:spAutoFit/>
          </a:bodyPr>
          <a:lstStyle/>
          <a:p>
            <a:r>
              <a:rPr kumimoji="1" lang="en-US" altLang="zh-CN" sz="1875" i="1" dirty="0">
                <a:solidFill>
                  <a:schemeClr val="accent4">
                    <a:lumMod val="75000"/>
                  </a:schemeClr>
                </a:solidFill>
                <a:latin typeface="Times New Roman" panose="02020603050405020304" pitchFamily="18" charset="0"/>
                <a:cs typeface="Times New Roman" panose="02020603050405020304" pitchFamily="18" charset="0"/>
              </a:rPr>
              <a:t>Unreachable </a:t>
            </a:r>
          </a:p>
          <a:p>
            <a:endParaRPr kumimoji="1" lang="en-US" altLang="zh-CN" sz="1719" dirty="0">
              <a:solidFill>
                <a:schemeClr val="accent4">
                  <a:lumMod val="75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accent4">
                    <a:lumMod val="75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accent4">
                    <a:lumMod val="75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accent4">
                    <a:lumMod val="75000"/>
                  </a:schemeClr>
                </a:solidFill>
                <a:latin typeface="Times New Roman" panose="02020603050405020304" pitchFamily="18" charset="0"/>
                <a:cs typeface="Times New Roman" panose="02020603050405020304" pitchFamily="18" charset="0"/>
              </a:rPr>
              <a:t>2020</a:t>
            </a:r>
          </a:p>
          <a:p>
            <a:endParaRPr kumimoji="1" lang="en-US" altLang="zh-CN" sz="1875" dirty="0">
              <a:solidFill>
                <a:schemeClr val="accent4">
                  <a:lumMod val="75000"/>
                </a:schemeClr>
              </a:solidFill>
              <a:latin typeface="Times New Roman" panose="02020603050405020304" pitchFamily="18" charset="0"/>
              <a:cs typeface="Times New Roman" panose="02020603050405020304" pitchFamily="18" charset="0"/>
            </a:endParaRPr>
          </a:p>
          <a:p>
            <a:endParaRPr kumimoji="1" lang="en-US" altLang="zh-CN" sz="1875"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9110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2CD24C8-EA56-A045-8DC1-5BC28F024B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500" y="387932"/>
            <a:ext cx="4674053" cy="6082137"/>
          </a:xfrm>
          <a:prstGeom prst="rect">
            <a:avLst/>
          </a:prstGeom>
        </p:spPr>
      </p:pic>
      <p:sp>
        <p:nvSpPr>
          <p:cNvPr id="4" name="文本框 3">
            <a:extLst>
              <a:ext uri="{FF2B5EF4-FFF2-40B4-BE49-F238E27FC236}">
                <a16:creationId xmlns:a16="http://schemas.microsoft.com/office/drawing/2014/main" id="{28C673C7-EBB3-5C49-B6A8-CCD7E49911E2}"/>
              </a:ext>
            </a:extLst>
          </p:cNvPr>
          <p:cNvSpPr txBox="1"/>
          <p:nvPr/>
        </p:nvSpPr>
        <p:spPr>
          <a:xfrm>
            <a:off x="8001000" y="4881563"/>
            <a:ext cx="2458430" cy="1751633"/>
          </a:xfrm>
          <a:prstGeom prst="rect">
            <a:avLst/>
          </a:prstGeom>
          <a:noFill/>
        </p:spPr>
        <p:txBody>
          <a:bodyPr wrap="none" rtlCol="0">
            <a:spAutoFit/>
          </a:bodyPr>
          <a:lstStyle/>
          <a:p>
            <a:r>
              <a:rPr kumimoji="1" lang="en-US" altLang="zh-CN" sz="1875" i="1" dirty="0">
                <a:solidFill>
                  <a:schemeClr val="tx1">
                    <a:lumMod val="50000"/>
                    <a:lumOff val="50000"/>
                  </a:schemeClr>
                </a:solidFill>
                <a:latin typeface="Times New Roman" panose="02020603050405020304" pitchFamily="18" charset="0"/>
                <a:cs typeface="Times New Roman" panose="02020603050405020304" pitchFamily="18" charset="0"/>
              </a:rPr>
              <a:t>She Dreamed A Dream </a:t>
            </a:r>
          </a:p>
          <a:p>
            <a:endParaRPr kumimoji="1" lang="en-US" altLang="zh-CN" sz="1875" dirty="0">
              <a:solidFill>
                <a:schemeClr val="tx1">
                  <a:lumMod val="50000"/>
                  <a:lumOff val="50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tx1">
                    <a:lumMod val="50000"/>
                    <a:lumOff val="50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tx1">
                    <a:lumMod val="50000"/>
                    <a:lumOff val="50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tx1">
                    <a:lumMod val="50000"/>
                    <a:lumOff val="50000"/>
                  </a:schemeClr>
                </a:solidFill>
                <a:latin typeface="Times New Roman" panose="02020603050405020304" pitchFamily="18" charset="0"/>
                <a:cs typeface="Times New Roman" panose="02020603050405020304" pitchFamily="18" charset="0"/>
              </a:rPr>
              <a:t>2020</a:t>
            </a:r>
          </a:p>
          <a:p>
            <a:endParaRPr kumimoji="1" lang="zh-CN" altLang="en-US" sz="1875"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385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F23F60-AE19-C647-8016-0E3392083E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0" y="503555"/>
            <a:ext cx="4578884" cy="5949633"/>
          </a:xfrm>
          <a:prstGeom prst="rect">
            <a:avLst/>
          </a:prstGeom>
        </p:spPr>
      </p:pic>
      <p:sp>
        <p:nvSpPr>
          <p:cNvPr id="6" name="文本框 5">
            <a:extLst>
              <a:ext uri="{FF2B5EF4-FFF2-40B4-BE49-F238E27FC236}">
                <a16:creationId xmlns:a16="http://schemas.microsoft.com/office/drawing/2014/main" id="{EFF5EA74-1323-3E4E-BDE0-C0733F2B3EAF}"/>
              </a:ext>
            </a:extLst>
          </p:cNvPr>
          <p:cNvSpPr txBox="1"/>
          <p:nvPr/>
        </p:nvSpPr>
        <p:spPr>
          <a:xfrm>
            <a:off x="7762875" y="4750799"/>
            <a:ext cx="2745239" cy="1708545"/>
          </a:xfrm>
          <a:prstGeom prst="rect">
            <a:avLst/>
          </a:prstGeom>
          <a:noFill/>
        </p:spPr>
        <p:txBody>
          <a:bodyPr wrap="none" rtlCol="0">
            <a:spAutoFit/>
          </a:bodyPr>
          <a:lstStyle/>
          <a:p>
            <a:r>
              <a:rPr kumimoji="1" lang="en-US" altLang="zh-CN" sz="1813" i="1" dirty="0">
                <a:solidFill>
                  <a:schemeClr val="accent6">
                    <a:lumMod val="75000"/>
                  </a:schemeClr>
                </a:solidFill>
                <a:latin typeface="Times New Roman" panose="02020603050405020304" pitchFamily="18" charset="0"/>
                <a:cs typeface="Times New Roman" panose="02020603050405020304" pitchFamily="18" charset="0"/>
              </a:rPr>
              <a:t>Those Above, Those Below </a:t>
            </a:r>
          </a:p>
          <a:p>
            <a:endParaRPr kumimoji="1" lang="en-US" altLang="zh-CN" sz="1813" dirty="0">
              <a:solidFill>
                <a:schemeClr val="accent6">
                  <a:lumMod val="75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accent6">
                    <a:lumMod val="75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accent6">
                    <a:lumMod val="75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accent6">
                    <a:lumMod val="75000"/>
                  </a:schemeClr>
                </a:solidFill>
                <a:latin typeface="Times New Roman" panose="02020603050405020304" pitchFamily="18" charset="0"/>
                <a:cs typeface="Times New Roman" panose="02020603050405020304" pitchFamily="18" charset="0"/>
              </a:rPr>
              <a:t>2020</a:t>
            </a:r>
          </a:p>
          <a:p>
            <a:r>
              <a:rPr kumimoji="1" lang="en-US" altLang="zh-CN" sz="1719" dirty="0">
                <a:solidFill>
                  <a:schemeClr val="accent6">
                    <a:lumMod val="75000"/>
                  </a:schemeClr>
                </a:solidFill>
                <a:latin typeface="Times New Roman" panose="02020603050405020304" pitchFamily="18" charset="0"/>
                <a:cs typeface="Times New Roman" panose="02020603050405020304" pitchFamily="18" charset="0"/>
              </a:rPr>
              <a:t> </a:t>
            </a:r>
            <a:endParaRPr kumimoji="1" lang="zh-CN" altLang="en-US" sz="1719"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484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DEA24C0-BE27-A24C-94A4-5F45EFEBE8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0" y="444973"/>
            <a:ext cx="4524375" cy="5887234"/>
          </a:xfrm>
          <a:prstGeom prst="rect">
            <a:avLst/>
          </a:prstGeom>
        </p:spPr>
      </p:pic>
      <p:sp>
        <p:nvSpPr>
          <p:cNvPr id="4" name="文本框 3">
            <a:extLst>
              <a:ext uri="{FF2B5EF4-FFF2-40B4-BE49-F238E27FC236}">
                <a16:creationId xmlns:a16="http://schemas.microsoft.com/office/drawing/2014/main" id="{13FD8492-7BF9-1846-A1BF-3F67BBC35325}"/>
              </a:ext>
            </a:extLst>
          </p:cNvPr>
          <p:cNvSpPr txBox="1"/>
          <p:nvPr/>
        </p:nvSpPr>
        <p:spPr>
          <a:xfrm>
            <a:off x="7762875" y="4714875"/>
            <a:ext cx="2601994" cy="1751633"/>
          </a:xfrm>
          <a:prstGeom prst="rect">
            <a:avLst/>
          </a:prstGeom>
          <a:noFill/>
        </p:spPr>
        <p:txBody>
          <a:bodyPr wrap="none" rtlCol="0">
            <a:spAutoFit/>
          </a:bodyPr>
          <a:lstStyle/>
          <a:p>
            <a:r>
              <a:rPr kumimoji="1" lang="en-US" altLang="zh-CN" sz="1875" i="1" dirty="0">
                <a:solidFill>
                  <a:schemeClr val="accent3">
                    <a:lumMod val="75000"/>
                  </a:schemeClr>
                </a:solidFill>
                <a:latin typeface="Times New Roman" panose="02020603050405020304" pitchFamily="18" charset="0"/>
                <a:cs typeface="Times New Roman" panose="02020603050405020304" pitchFamily="18" charset="0"/>
              </a:rPr>
              <a:t>Light Lives, Heavy Gold </a:t>
            </a:r>
          </a:p>
          <a:p>
            <a:endParaRPr kumimoji="1" lang="en-US" altLang="zh-CN" sz="1875" dirty="0">
              <a:solidFill>
                <a:schemeClr val="accent3">
                  <a:lumMod val="75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accent3">
                    <a:lumMod val="75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accent3">
                    <a:lumMod val="75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accent3">
                    <a:lumMod val="75000"/>
                  </a:schemeClr>
                </a:solidFill>
                <a:latin typeface="Times New Roman" panose="02020603050405020304" pitchFamily="18" charset="0"/>
                <a:cs typeface="Times New Roman" panose="02020603050405020304" pitchFamily="18" charset="0"/>
              </a:rPr>
              <a:t>2020</a:t>
            </a:r>
          </a:p>
          <a:p>
            <a:endParaRPr kumimoji="1" lang="zh-CN" altLang="en-US" sz="1875" dirty="0">
              <a:solidFill>
                <a:schemeClr val="accent3">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858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283F18-4E4E-1545-881C-5D8928EA37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3562" y="448567"/>
            <a:ext cx="4262438" cy="5974473"/>
          </a:xfrm>
          <a:prstGeom prst="rect">
            <a:avLst/>
          </a:prstGeom>
        </p:spPr>
      </p:pic>
      <p:sp>
        <p:nvSpPr>
          <p:cNvPr id="4" name="文本框 3">
            <a:extLst>
              <a:ext uri="{FF2B5EF4-FFF2-40B4-BE49-F238E27FC236}">
                <a16:creationId xmlns:a16="http://schemas.microsoft.com/office/drawing/2014/main" id="{E2916FF7-9800-4A45-9010-03A76FC04F90}"/>
              </a:ext>
            </a:extLst>
          </p:cNvPr>
          <p:cNvSpPr txBox="1"/>
          <p:nvPr/>
        </p:nvSpPr>
        <p:spPr>
          <a:xfrm>
            <a:off x="7929562" y="4735078"/>
            <a:ext cx="2547938" cy="1751633"/>
          </a:xfrm>
          <a:prstGeom prst="rect">
            <a:avLst/>
          </a:prstGeom>
          <a:noFill/>
        </p:spPr>
        <p:txBody>
          <a:bodyPr wrap="square" rtlCol="0">
            <a:spAutoFit/>
          </a:bodyPr>
          <a:lstStyle/>
          <a:p>
            <a:r>
              <a:rPr lang="en-US" altLang="zh-CN" sz="1875" i="1" dirty="0">
                <a:solidFill>
                  <a:schemeClr val="accent2">
                    <a:lumMod val="60000"/>
                    <a:lumOff val="40000"/>
                  </a:schemeClr>
                </a:solidFill>
                <a:latin typeface="Times New Roman" panose="02020603050405020304" pitchFamily="18" charset="0"/>
                <a:cs typeface="Times New Roman" panose="02020603050405020304" pitchFamily="18" charset="0"/>
              </a:rPr>
              <a:t>Cannibalism</a:t>
            </a:r>
          </a:p>
          <a:p>
            <a:endParaRPr kumimoji="1" lang="en-US" altLang="zh-CN" sz="1875" dirty="0">
              <a:solidFill>
                <a:schemeClr val="accent2">
                  <a:lumMod val="60000"/>
                  <a:lumOff val="40000"/>
                </a:schemeClr>
              </a:solidFill>
              <a:latin typeface="Times New Roman" panose="02020603050405020304" pitchFamily="18" charset="0"/>
              <a:cs typeface="Times New Roman" panose="02020603050405020304" pitchFamily="18" charset="0"/>
            </a:endParaRPr>
          </a:p>
          <a:p>
            <a:r>
              <a:rPr lang="en-US" altLang="zh-CN" sz="1719" dirty="0">
                <a:solidFill>
                  <a:schemeClr val="accent2">
                    <a:lumMod val="60000"/>
                    <a:lumOff val="40000"/>
                  </a:schemeClr>
                </a:solidFill>
                <a:latin typeface="Times New Roman" panose="02020603050405020304" pitchFamily="18" charset="0"/>
                <a:cs typeface="Times New Roman" panose="02020603050405020304" pitchFamily="18" charset="0"/>
              </a:rPr>
              <a:t>Digital Inkjet Print</a:t>
            </a:r>
          </a:p>
          <a:p>
            <a:r>
              <a:rPr lang="en-US" altLang="zh-CN" sz="1719" dirty="0">
                <a:solidFill>
                  <a:schemeClr val="accent2">
                    <a:lumMod val="60000"/>
                    <a:lumOff val="40000"/>
                  </a:schemeClr>
                </a:solidFill>
                <a:latin typeface="Times New Roman" panose="02020603050405020304" pitchFamily="18" charset="0"/>
                <a:cs typeface="Times New Roman" panose="02020603050405020304" pitchFamily="18" charset="0"/>
              </a:rPr>
              <a:t>19 x 13''</a:t>
            </a:r>
          </a:p>
          <a:p>
            <a:r>
              <a:rPr lang="en-US" altLang="zh-CN" sz="1719" dirty="0">
                <a:solidFill>
                  <a:schemeClr val="accent2">
                    <a:lumMod val="60000"/>
                    <a:lumOff val="40000"/>
                  </a:schemeClr>
                </a:solidFill>
                <a:latin typeface="Times New Roman" panose="02020603050405020304" pitchFamily="18" charset="0"/>
                <a:cs typeface="Times New Roman" panose="02020603050405020304" pitchFamily="18" charset="0"/>
              </a:rPr>
              <a:t>2020</a:t>
            </a:r>
          </a:p>
          <a:p>
            <a:endParaRPr kumimoji="1" lang="zh-CN" altLang="en-US" sz="1875"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785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B86CEA1-9FC4-CC4E-9E78-89F79AACE0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0" y="547688"/>
            <a:ext cx="4214813" cy="5896957"/>
          </a:xfrm>
          <a:prstGeom prst="rect">
            <a:avLst/>
          </a:prstGeom>
        </p:spPr>
      </p:pic>
      <p:sp>
        <p:nvSpPr>
          <p:cNvPr id="4" name="文本框 3">
            <a:extLst>
              <a:ext uri="{FF2B5EF4-FFF2-40B4-BE49-F238E27FC236}">
                <a16:creationId xmlns:a16="http://schemas.microsoft.com/office/drawing/2014/main" id="{63775ED7-82F1-B449-A27A-1C86C6D7EC7B}"/>
              </a:ext>
            </a:extLst>
          </p:cNvPr>
          <p:cNvSpPr txBox="1"/>
          <p:nvPr/>
        </p:nvSpPr>
        <p:spPr>
          <a:xfrm>
            <a:off x="8048625" y="4759659"/>
            <a:ext cx="1846980" cy="1751633"/>
          </a:xfrm>
          <a:prstGeom prst="rect">
            <a:avLst/>
          </a:prstGeom>
          <a:noFill/>
        </p:spPr>
        <p:txBody>
          <a:bodyPr wrap="none" rtlCol="0">
            <a:spAutoFit/>
          </a:bodyPr>
          <a:lstStyle/>
          <a:p>
            <a:r>
              <a:rPr kumimoji="1" lang="en-US" altLang="zh-CN" sz="1875" i="1" dirty="0">
                <a:solidFill>
                  <a:srgbClr val="208D9E"/>
                </a:solidFill>
                <a:latin typeface="Times New Roman" panose="02020603050405020304" pitchFamily="18" charset="0"/>
                <a:cs typeface="Times New Roman" panose="02020603050405020304" pitchFamily="18" charset="0"/>
              </a:rPr>
              <a:t>Quarantine</a:t>
            </a:r>
          </a:p>
          <a:p>
            <a:endParaRPr kumimoji="1" lang="en-US" altLang="zh-CN" sz="1875" dirty="0">
              <a:solidFill>
                <a:srgbClr val="208D9E"/>
              </a:solidFill>
              <a:latin typeface="Times New Roman" panose="02020603050405020304" pitchFamily="18" charset="0"/>
              <a:cs typeface="Times New Roman" panose="02020603050405020304" pitchFamily="18" charset="0"/>
            </a:endParaRPr>
          </a:p>
          <a:p>
            <a:r>
              <a:rPr kumimoji="1" lang="en-US" altLang="zh-CN" sz="1719" dirty="0">
                <a:solidFill>
                  <a:srgbClr val="208D9E"/>
                </a:solidFill>
                <a:latin typeface="Times New Roman" panose="02020603050405020304" pitchFamily="18" charset="0"/>
                <a:cs typeface="Times New Roman" panose="02020603050405020304" pitchFamily="18" charset="0"/>
              </a:rPr>
              <a:t>Digital Inkjet Print</a:t>
            </a:r>
          </a:p>
          <a:p>
            <a:r>
              <a:rPr kumimoji="1" lang="en-US" altLang="zh-CN" sz="1719" dirty="0">
                <a:solidFill>
                  <a:srgbClr val="208D9E"/>
                </a:solidFill>
                <a:latin typeface="Times New Roman" panose="02020603050405020304" pitchFamily="18" charset="0"/>
                <a:cs typeface="Times New Roman" panose="02020603050405020304" pitchFamily="18" charset="0"/>
              </a:rPr>
              <a:t>19 x 13''</a:t>
            </a:r>
          </a:p>
          <a:p>
            <a:r>
              <a:rPr kumimoji="1" lang="en-US" altLang="zh-CN" sz="1719" dirty="0">
                <a:solidFill>
                  <a:srgbClr val="208D9E"/>
                </a:solidFill>
                <a:latin typeface="Times New Roman" panose="02020603050405020304" pitchFamily="18" charset="0"/>
                <a:cs typeface="Times New Roman" panose="02020603050405020304" pitchFamily="18" charset="0"/>
              </a:rPr>
              <a:t>2020</a:t>
            </a:r>
          </a:p>
          <a:p>
            <a:endParaRPr kumimoji="1" lang="zh-CN" altLang="en-US" sz="1875"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04476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D7484F-66DA-F44A-B775-5B3B33D9ED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7524" y="547688"/>
            <a:ext cx="4238476" cy="5929396"/>
          </a:xfrm>
          <a:prstGeom prst="rect">
            <a:avLst/>
          </a:prstGeom>
        </p:spPr>
      </p:pic>
      <p:sp>
        <p:nvSpPr>
          <p:cNvPr id="4" name="文本框 3">
            <a:extLst>
              <a:ext uri="{FF2B5EF4-FFF2-40B4-BE49-F238E27FC236}">
                <a16:creationId xmlns:a16="http://schemas.microsoft.com/office/drawing/2014/main" id="{8C3A131C-AF02-2945-95E5-01CFF9B8F9D1}"/>
              </a:ext>
            </a:extLst>
          </p:cNvPr>
          <p:cNvSpPr txBox="1"/>
          <p:nvPr/>
        </p:nvSpPr>
        <p:spPr>
          <a:xfrm>
            <a:off x="8143875" y="4789122"/>
            <a:ext cx="1846980" cy="1751633"/>
          </a:xfrm>
          <a:prstGeom prst="rect">
            <a:avLst/>
          </a:prstGeom>
          <a:noFill/>
        </p:spPr>
        <p:txBody>
          <a:bodyPr wrap="none" rtlCol="0">
            <a:spAutoFit/>
          </a:bodyPr>
          <a:lstStyle/>
          <a:p>
            <a:r>
              <a:rPr kumimoji="1" lang="en-US" altLang="zh-CN" sz="1875" i="1" dirty="0">
                <a:solidFill>
                  <a:schemeClr val="accent1">
                    <a:lumMod val="75000"/>
                  </a:schemeClr>
                </a:solidFill>
                <a:latin typeface="Times New Roman" panose="02020603050405020304" pitchFamily="18" charset="0"/>
                <a:cs typeface="Times New Roman" panose="02020603050405020304" pitchFamily="18" charset="0"/>
              </a:rPr>
              <a:t>Chance</a:t>
            </a:r>
          </a:p>
          <a:p>
            <a:endParaRPr kumimoji="1" lang="en-US" altLang="zh-CN" sz="1875" dirty="0">
              <a:solidFill>
                <a:schemeClr val="accent1">
                  <a:lumMod val="75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accent1">
                    <a:lumMod val="75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accent1">
                    <a:lumMod val="75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accent1">
                    <a:lumMod val="75000"/>
                  </a:schemeClr>
                </a:solidFill>
                <a:latin typeface="Times New Roman" panose="02020603050405020304" pitchFamily="18" charset="0"/>
                <a:cs typeface="Times New Roman" panose="02020603050405020304" pitchFamily="18" charset="0"/>
              </a:rPr>
              <a:t>2020</a:t>
            </a:r>
          </a:p>
          <a:p>
            <a:endParaRPr kumimoji="1" lang="zh-CN" altLang="en-US" sz="1875"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102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F320A7-C1CF-664E-B8BA-1A361B8A8782}"/>
              </a:ext>
            </a:extLst>
          </p:cNvPr>
          <p:cNvSpPr>
            <a:spLocks noGrp="1"/>
          </p:cNvSpPr>
          <p:nvPr>
            <p:ph idx="1"/>
          </p:nvPr>
        </p:nvSpPr>
        <p:spPr>
          <a:xfrm>
            <a:off x="8943222" y="5881954"/>
            <a:ext cx="1945356" cy="617538"/>
          </a:xfrm>
        </p:spPr>
        <p:txBody>
          <a:bodyPr>
            <a:normAutofit fontScale="70000" lnSpcReduction="20000"/>
          </a:bodyPr>
          <a:lstStyle/>
          <a:p>
            <a:pPr marL="0" indent="0">
              <a:lnSpc>
                <a:spcPct val="120000"/>
              </a:lnSpc>
              <a:buNone/>
            </a:pPr>
            <a:r>
              <a:rPr lang="en-US" sz="1600" dirty="0">
                <a:solidFill>
                  <a:schemeClr val="tx1">
                    <a:lumMod val="50000"/>
                    <a:lumOff val="50000"/>
                  </a:schemeClr>
                </a:solidFill>
                <a:latin typeface="+mj-lt"/>
              </a:rPr>
              <a:t>Mother Mary, 2020 Water Soluble Oils on Canvas,  20” x16”</a:t>
            </a:r>
          </a:p>
          <a:p>
            <a:pPr marL="0" indent="0">
              <a:buNone/>
            </a:pPr>
            <a:endParaRPr lang="en-US" sz="2000" dirty="0"/>
          </a:p>
        </p:txBody>
      </p:sp>
      <p:pic>
        <p:nvPicPr>
          <p:cNvPr id="5" name="Picture 4" descr="A person sitting on a bed&#10;&#10;Description automatically generated">
            <a:extLst>
              <a:ext uri="{FF2B5EF4-FFF2-40B4-BE49-F238E27FC236}">
                <a16:creationId xmlns:a16="http://schemas.microsoft.com/office/drawing/2014/main" id="{43D6BB3F-2E2C-344B-B666-BDD5F344E4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0"/>
            <a:ext cx="8957487" cy="6858000"/>
          </a:xfrm>
          <a:prstGeom prst="rect">
            <a:avLst/>
          </a:prstGeom>
        </p:spPr>
      </p:pic>
    </p:spTree>
    <p:extLst>
      <p:ext uri="{BB962C8B-B14F-4D97-AF65-F5344CB8AC3E}">
        <p14:creationId xmlns:p14="http://schemas.microsoft.com/office/powerpoint/2010/main" val="2050821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9C58E3D-DEED-DE44-B2F7-B24EBC0B9E42}"/>
              </a:ext>
            </a:extLst>
          </p:cNvPr>
          <p:cNvSpPr txBox="1"/>
          <p:nvPr/>
        </p:nvSpPr>
        <p:spPr>
          <a:xfrm>
            <a:off x="8072438" y="4785248"/>
            <a:ext cx="1846980" cy="1751633"/>
          </a:xfrm>
          <a:prstGeom prst="rect">
            <a:avLst/>
          </a:prstGeom>
          <a:noFill/>
        </p:spPr>
        <p:txBody>
          <a:bodyPr wrap="none" rtlCol="0">
            <a:spAutoFit/>
          </a:bodyPr>
          <a:lstStyle/>
          <a:p>
            <a:r>
              <a:rPr kumimoji="1" lang="en-US" altLang="zh-CN" sz="1875" i="1" dirty="0">
                <a:solidFill>
                  <a:schemeClr val="accent2">
                    <a:lumMod val="75000"/>
                  </a:schemeClr>
                </a:solidFill>
                <a:latin typeface="Times New Roman" panose="02020603050405020304" pitchFamily="18" charset="0"/>
                <a:cs typeface="Times New Roman" panose="02020603050405020304" pitchFamily="18" charset="0"/>
              </a:rPr>
              <a:t>Help!</a:t>
            </a:r>
          </a:p>
          <a:p>
            <a:endParaRPr kumimoji="1" lang="en-US" altLang="zh-CN" sz="1875" dirty="0">
              <a:solidFill>
                <a:schemeClr val="accent2">
                  <a:lumMod val="75000"/>
                </a:schemeClr>
              </a:solidFill>
              <a:latin typeface="Times New Roman" panose="02020603050405020304" pitchFamily="18" charset="0"/>
              <a:cs typeface="Times New Roman" panose="02020603050405020304" pitchFamily="18" charset="0"/>
            </a:endParaRPr>
          </a:p>
          <a:p>
            <a:r>
              <a:rPr kumimoji="1" lang="en-US" altLang="zh-CN" sz="1719" dirty="0">
                <a:solidFill>
                  <a:schemeClr val="accent2">
                    <a:lumMod val="75000"/>
                  </a:schemeClr>
                </a:solidFill>
                <a:latin typeface="Times New Roman" panose="02020603050405020304" pitchFamily="18" charset="0"/>
                <a:cs typeface="Times New Roman" panose="02020603050405020304" pitchFamily="18" charset="0"/>
              </a:rPr>
              <a:t>Digital Inkjet Print</a:t>
            </a:r>
          </a:p>
          <a:p>
            <a:r>
              <a:rPr kumimoji="1" lang="en-US" altLang="zh-CN" sz="1719" dirty="0">
                <a:solidFill>
                  <a:schemeClr val="accent2">
                    <a:lumMod val="75000"/>
                  </a:schemeClr>
                </a:solidFill>
                <a:latin typeface="Times New Roman" panose="02020603050405020304" pitchFamily="18" charset="0"/>
                <a:cs typeface="Times New Roman" panose="02020603050405020304" pitchFamily="18" charset="0"/>
              </a:rPr>
              <a:t>19 x 13''</a:t>
            </a:r>
          </a:p>
          <a:p>
            <a:r>
              <a:rPr kumimoji="1" lang="en-US" altLang="zh-CN" sz="1719" dirty="0">
                <a:solidFill>
                  <a:schemeClr val="accent2">
                    <a:lumMod val="75000"/>
                  </a:schemeClr>
                </a:solidFill>
                <a:latin typeface="Times New Roman" panose="02020603050405020304" pitchFamily="18" charset="0"/>
                <a:cs typeface="Times New Roman" panose="02020603050405020304" pitchFamily="18" charset="0"/>
              </a:rPr>
              <a:t>2020</a:t>
            </a:r>
          </a:p>
          <a:p>
            <a:endParaRPr kumimoji="1" lang="zh-CN" altLang="en-US" sz="1875" dirty="0">
              <a:solidFill>
                <a:schemeClr val="accent2"/>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D5F8A2B4-A42B-944D-9CA1-0C45E158EA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8313" y="571500"/>
            <a:ext cx="4222918" cy="5913617"/>
          </a:xfrm>
          <a:prstGeom prst="rect">
            <a:avLst/>
          </a:prstGeom>
        </p:spPr>
      </p:pic>
    </p:spTree>
    <p:extLst>
      <p:ext uri="{BB962C8B-B14F-4D97-AF65-F5344CB8AC3E}">
        <p14:creationId xmlns:p14="http://schemas.microsoft.com/office/powerpoint/2010/main" val="16976445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77B6DC7-C540-F04A-8515-8C509E57D95C}"/>
              </a:ext>
            </a:extLst>
          </p:cNvPr>
          <p:cNvSpPr txBox="1"/>
          <p:nvPr/>
        </p:nvSpPr>
        <p:spPr>
          <a:xfrm>
            <a:off x="3575631" y="5548312"/>
            <a:ext cx="5040739" cy="1102418"/>
          </a:xfrm>
          <a:prstGeom prst="rect">
            <a:avLst/>
          </a:prstGeom>
          <a:noFill/>
        </p:spPr>
        <p:txBody>
          <a:bodyPr wrap="none" rtlCol="0">
            <a:spAutoFit/>
          </a:bodyPr>
          <a:lstStyle/>
          <a:p>
            <a:pPr algn="ctr"/>
            <a:r>
              <a:rPr lang="en-US" altLang="zh-CN" sz="2188" dirty="0">
                <a:solidFill>
                  <a:schemeClr val="tx1">
                    <a:lumMod val="50000"/>
                    <a:lumOff val="50000"/>
                  </a:schemeClr>
                </a:solidFill>
                <a:latin typeface="Times New Roman" panose="02020603050405020304" pitchFamily="18" charset="0"/>
                <a:cs typeface="Times New Roman" panose="02020603050405020304" pitchFamily="18" charset="0"/>
              </a:rPr>
              <a:t>https://</a:t>
            </a:r>
            <a:r>
              <a:rPr lang="en-US" altLang="zh-CN" sz="2188" dirty="0" err="1">
                <a:solidFill>
                  <a:schemeClr val="tx1">
                    <a:lumMod val="50000"/>
                    <a:lumOff val="50000"/>
                  </a:schemeClr>
                </a:solidFill>
                <a:latin typeface="Times New Roman" panose="02020603050405020304" pitchFamily="18" charset="0"/>
                <a:cs typeface="Times New Roman" panose="02020603050405020304" pitchFamily="18" charset="0"/>
              </a:rPr>
              <a:t>www.xuemengzhang.com</a:t>
            </a:r>
            <a:endParaRPr lang="en-US" altLang="zh-CN" sz="2188" dirty="0">
              <a:solidFill>
                <a:schemeClr val="tx1">
                  <a:lumMod val="50000"/>
                  <a:lumOff val="50000"/>
                </a:schemeClr>
              </a:solidFill>
              <a:latin typeface="Times New Roman" panose="02020603050405020304" pitchFamily="18" charset="0"/>
              <a:cs typeface="Times New Roman" panose="02020603050405020304" pitchFamily="18" charset="0"/>
            </a:endParaRPr>
          </a:p>
          <a:p>
            <a:pPr algn="ctr"/>
            <a:r>
              <a:rPr lang="en-US" altLang="zh-CN" sz="2188" dirty="0">
                <a:solidFill>
                  <a:schemeClr val="tx1">
                    <a:lumMod val="50000"/>
                    <a:lumOff val="50000"/>
                  </a:schemeClr>
                </a:solidFill>
                <a:latin typeface="Times New Roman" panose="02020603050405020304" pitchFamily="18" charset="0"/>
                <a:cs typeface="Times New Roman" panose="02020603050405020304" pitchFamily="18" charset="0"/>
              </a:rPr>
              <a:t>2020 </a:t>
            </a:r>
            <a:r>
              <a:rPr lang="en-US" altLang="zh-CN" sz="2188" dirty="0" err="1">
                <a:solidFill>
                  <a:schemeClr val="tx1">
                    <a:lumMod val="50000"/>
                    <a:lumOff val="50000"/>
                  </a:schemeClr>
                </a:solidFill>
                <a:latin typeface="Times New Roman" panose="02020603050405020304" pitchFamily="18" charset="0"/>
                <a:cs typeface="Times New Roman" panose="02020603050405020304" pitchFamily="18" charset="0"/>
              </a:rPr>
              <a:t>Xuemeng</a:t>
            </a:r>
            <a:r>
              <a:rPr lang="en-US" altLang="zh-CN" sz="2188" dirty="0">
                <a:solidFill>
                  <a:schemeClr val="tx1">
                    <a:lumMod val="50000"/>
                    <a:lumOff val="50000"/>
                  </a:schemeClr>
                </a:solidFill>
                <a:latin typeface="Times New Roman" panose="02020603050405020304" pitchFamily="18" charset="0"/>
                <a:cs typeface="Times New Roman" panose="02020603050405020304" pitchFamily="18" charset="0"/>
              </a:rPr>
              <a:t> Zhang All Rights Reserved</a:t>
            </a:r>
          </a:p>
          <a:p>
            <a:endParaRPr kumimoji="1" lang="zh-CN" altLang="en-US" sz="2188"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83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taking a selfie&#10;&#10;Description automatically generated">
            <a:extLst>
              <a:ext uri="{FF2B5EF4-FFF2-40B4-BE49-F238E27FC236}">
                <a16:creationId xmlns:a16="http://schemas.microsoft.com/office/drawing/2014/main" id="{469D615D-F181-5D48-A203-D2B484F259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9818" y="191729"/>
            <a:ext cx="4855907" cy="6474542"/>
          </a:xfrm>
          <a:prstGeom prst="rect">
            <a:avLst/>
          </a:prstGeom>
        </p:spPr>
      </p:pic>
      <p:sp>
        <p:nvSpPr>
          <p:cNvPr id="6" name="Rectangle 5">
            <a:extLst>
              <a:ext uri="{FF2B5EF4-FFF2-40B4-BE49-F238E27FC236}">
                <a16:creationId xmlns:a16="http://schemas.microsoft.com/office/drawing/2014/main" id="{967FB13A-3CE3-3549-B9C2-46850072937B}"/>
              </a:ext>
            </a:extLst>
          </p:cNvPr>
          <p:cNvSpPr/>
          <p:nvPr/>
        </p:nvSpPr>
        <p:spPr>
          <a:xfrm>
            <a:off x="6881316" y="6358494"/>
            <a:ext cx="2296013" cy="307777"/>
          </a:xfrm>
          <a:prstGeom prst="rect">
            <a:avLst/>
          </a:prstGeom>
        </p:spPr>
        <p:txBody>
          <a:bodyPr wrap="none">
            <a:spAutoFit/>
          </a:bodyPr>
          <a:lstStyle/>
          <a:p>
            <a:r>
              <a:rPr lang="en-US" sz="1400" dirty="0">
                <a:solidFill>
                  <a:schemeClr val="tx1">
                    <a:lumMod val="50000"/>
                    <a:lumOff val="50000"/>
                  </a:schemeClr>
                </a:solidFill>
                <a:latin typeface="+mj-lt"/>
              </a:rPr>
              <a:t>Detail of </a:t>
            </a:r>
            <a:r>
              <a:rPr lang="en-US" sz="1400" i="1" dirty="0">
                <a:solidFill>
                  <a:schemeClr val="tx1">
                    <a:lumMod val="50000"/>
                    <a:lumOff val="50000"/>
                  </a:schemeClr>
                </a:solidFill>
                <a:latin typeface="+mj-lt"/>
              </a:rPr>
              <a:t>Mother Mary, 2020</a:t>
            </a:r>
            <a:r>
              <a:rPr lang="en-US" sz="1400" dirty="0">
                <a:solidFill>
                  <a:schemeClr val="tx1">
                    <a:lumMod val="50000"/>
                    <a:lumOff val="50000"/>
                  </a:schemeClr>
                </a:solidFill>
                <a:latin typeface="+mj-lt"/>
              </a:rPr>
              <a:t> </a:t>
            </a:r>
          </a:p>
        </p:txBody>
      </p:sp>
    </p:spTree>
    <p:extLst>
      <p:ext uri="{BB962C8B-B14F-4D97-AF65-F5344CB8AC3E}">
        <p14:creationId xmlns:p14="http://schemas.microsoft.com/office/powerpoint/2010/main" val="75256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FB7F-1BD8-1C4F-BE4F-95B25918152D}"/>
              </a:ext>
            </a:extLst>
          </p:cNvPr>
          <p:cNvSpPr>
            <a:spLocks noGrp="1"/>
          </p:cNvSpPr>
          <p:nvPr>
            <p:ph type="title"/>
          </p:nvPr>
        </p:nvSpPr>
        <p:spPr>
          <a:xfrm rot="10800000" flipV="1">
            <a:off x="5982381" y="5941560"/>
            <a:ext cx="4063661" cy="774926"/>
          </a:xfrm>
        </p:spPr>
        <p:txBody>
          <a:bodyPr>
            <a:normAutofit/>
          </a:bodyPr>
          <a:lstStyle/>
          <a:p>
            <a:r>
              <a:rPr lang="en-US" sz="1400" dirty="0">
                <a:solidFill>
                  <a:schemeClr val="tx1">
                    <a:lumMod val="50000"/>
                    <a:lumOff val="50000"/>
                  </a:schemeClr>
                </a:solidFill>
              </a:rPr>
              <a:t>Madonna and Child, 2019</a:t>
            </a:r>
            <a:br>
              <a:rPr lang="en-US" sz="1400" dirty="0">
                <a:solidFill>
                  <a:schemeClr val="tx1">
                    <a:lumMod val="50000"/>
                    <a:lumOff val="50000"/>
                  </a:schemeClr>
                </a:solidFill>
              </a:rPr>
            </a:br>
            <a:r>
              <a:rPr lang="en-US" sz="1400" dirty="0">
                <a:solidFill>
                  <a:schemeClr val="tx1">
                    <a:lumMod val="50000"/>
                    <a:lumOff val="50000"/>
                  </a:schemeClr>
                </a:solidFill>
              </a:rPr>
              <a:t>Water Soluble Oils and Acrylic on Canvas </a:t>
            </a:r>
            <a:br>
              <a:rPr lang="en-US" sz="1400" dirty="0">
                <a:solidFill>
                  <a:schemeClr val="tx1">
                    <a:lumMod val="50000"/>
                    <a:lumOff val="50000"/>
                  </a:schemeClr>
                </a:solidFill>
              </a:rPr>
            </a:br>
            <a:r>
              <a:rPr lang="en-US" sz="1400" dirty="0">
                <a:solidFill>
                  <a:schemeClr val="tx1">
                    <a:lumMod val="50000"/>
                    <a:lumOff val="50000"/>
                  </a:schemeClr>
                </a:solidFill>
              </a:rPr>
              <a:t>20” x 24”</a:t>
            </a:r>
          </a:p>
        </p:txBody>
      </p:sp>
      <p:pic>
        <p:nvPicPr>
          <p:cNvPr id="5" name="Content Placeholder 4" descr="A picture containing person, man, sitting, looking&#10;&#10;Description automatically generated">
            <a:extLst>
              <a:ext uri="{FF2B5EF4-FFF2-40B4-BE49-F238E27FC236}">
                <a16:creationId xmlns:a16="http://schemas.microsoft.com/office/drawing/2014/main" id="{4E890908-9B87-A54F-8F56-0C8014CF94C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5643563" cy="6885858"/>
          </a:xfrm>
        </p:spPr>
      </p:pic>
    </p:spTree>
    <p:extLst>
      <p:ext uri="{BB962C8B-B14F-4D97-AF65-F5344CB8AC3E}">
        <p14:creationId xmlns:p14="http://schemas.microsoft.com/office/powerpoint/2010/main" val="1833623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2391</Words>
  <Application>Microsoft Office PowerPoint</Application>
  <PresentationFormat>Widescreen</PresentationFormat>
  <Paragraphs>182</Paragraphs>
  <Slides>71</Slides>
  <Notes>26</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71</vt:i4>
      </vt:variant>
    </vt:vector>
  </HeadingPairs>
  <TitlesOfParts>
    <vt:vector size="82" baseType="lpstr">
      <vt:lpstr>Arial</vt:lpstr>
      <vt:lpstr>Calibri</vt:lpstr>
      <vt:lpstr>Calibri Light</vt:lpstr>
      <vt:lpstr>Cambria</vt:lpstr>
      <vt:lpstr>Times New Roman</vt:lpstr>
      <vt:lpstr>-webkit-standard</vt:lpstr>
      <vt:lpstr>Office Theme</vt:lpstr>
      <vt:lpstr>1_Office Theme</vt:lpstr>
      <vt:lpstr>2_Office Theme</vt:lpstr>
      <vt:lpstr>Simple Dark</vt:lpstr>
      <vt:lpstr>Simple Light</vt:lpstr>
      <vt:lpstr>CLARK UNIVERSITY  2020 SENIOR THESIS EXHIBITION</vt:lpstr>
      <vt:lpstr>PowerPoint Presentation</vt:lpstr>
      <vt:lpstr>Portrait, Place, and Pattern</vt:lpstr>
      <vt:lpstr>PowerPoint Presentation</vt:lpstr>
      <vt:lpstr>Shortcake, 2020 Water Soluble Oils and Acrylic on Canvas  20”x 20” </vt:lpstr>
      <vt:lpstr>PowerPoint Presentation</vt:lpstr>
      <vt:lpstr>PowerPoint Presentation</vt:lpstr>
      <vt:lpstr>PowerPoint Presentation</vt:lpstr>
      <vt:lpstr>Madonna and Child, 2019 Water Soluble Oils and Acrylic on Canvas  20” x 24”</vt:lpstr>
      <vt:lpstr>PowerPoint Presentation</vt:lpstr>
      <vt:lpstr>    Becoming a Matriarch, 2020 Water Soluble Oils and Acrylic on Canvas 20”x 24”</vt:lpstr>
      <vt:lpstr>PowerPoint Presentation</vt:lpstr>
      <vt:lpstr>PowerPoint Presentation</vt:lpstr>
      <vt:lpstr>PowerPoint Presentation</vt:lpstr>
      <vt:lpstr>PowerPoint Presentation</vt:lpstr>
      <vt:lpstr>Artist Statement</vt:lpstr>
      <vt:lpstr>PowerPoint Presentation</vt:lpstr>
      <vt:lpstr>PowerPoint Presentation</vt:lpstr>
      <vt:lpstr>PowerPoint Presentation</vt:lpstr>
      <vt:lpstr>PowerPoint Presentation</vt:lpstr>
      <vt:lpstr>PowerPoint Presentation</vt:lpstr>
      <vt:lpstr>PowerPoint Presentation</vt:lpstr>
      <vt:lpstr>Wallpaper Portraiture</vt:lpstr>
      <vt:lpstr>Artist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Ray of Light</vt:lpstr>
      <vt:lpstr>PowerPoint Presentation</vt:lpstr>
      <vt:lpstr>Ray of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Help You God, oil on canvas, 36” x 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CLARK UNIVERSITY  2020 SENIOR THESIS EXHIBITION</dc:title>
  <dc:creator>Elli Crocker</dc:creator>
  <cp:lastModifiedBy>Jordan Aubin</cp:lastModifiedBy>
  <cp:revision>15</cp:revision>
  <dcterms:created xsi:type="dcterms:W3CDTF">2020-05-03T17:07:36Z</dcterms:created>
  <dcterms:modified xsi:type="dcterms:W3CDTF">2020-05-29T13:54:05Z</dcterms:modified>
</cp:coreProperties>
</file>